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2" r:id="rId3"/>
    <p:sldId id="281" r:id="rId4"/>
    <p:sldId id="259" r:id="rId5"/>
    <p:sldId id="298" r:id="rId6"/>
    <p:sldId id="283" r:id="rId7"/>
    <p:sldId id="300" r:id="rId8"/>
    <p:sldId id="30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A8C0-393D-42A6-B1FA-F8F4A5027A5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C2D-675E-480C-AE52-AD7E01863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29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2E86-99AD-4A0C-A1BD-6AD52113CE4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0E67-53AA-4E1C-B7F0-01EC81B7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034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7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91B4-5A8E-4784-B1C4-95628BC972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46956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3"/>
          <p:cNvSpPr>
            <a:spLocks noChangeArrowheads="1"/>
          </p:cNvSpPr>
          <p:nvPr/>
        </p:nvSpPr>
        <p:spPr bwMode="auto">
          <a:xfrm>
            <a:off x="5022850" y="260648"/>
            <a:ext cx="383540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ФЕДЕРАЛЬНАЯ СЛУЖБА ПО НАДЗОРУ В СФЕРЕ СВЯЗИ, </a:t>
            </a:r>
          </a:p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ИНФОРМАЦИОННЫХ ТЕХНОЛОГИЙ И  МАССОВЫХ КОММУНИКАЦИЙ</a:t>
            </a:r>
          </a:p>
        </p:txBody>
      </p:sp>
      <p:sp>
        <p:nvSpPr>
          <p:cNvPr id="17" name="Shape 17"/>
          <p:cNvSpPr/>
          <p:nvPr/>
        </p:nvSpPr>
        <p:spPr>
          <a:xfrm>
            <a:off x="304607" y="5301208"/>
            <a:ext cx="860425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just">
              <a:defRPr/>
            </a:pP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Джумасов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Руслан </a:t>
            </a: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Сейтпекович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– </a:t>
            </a:r>
            <a:r>
              <a:rPr lang="ru-RU" sz="1600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заместитель руководителя - начальник отдела контроля (надзора) в сфере массовых </a:t>
            </a:r>
            <a:r>
              <a:rPr lang="ru-RU" sz="160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коммуникаций </a:t>
            </a:r>
            <a:r>
              <a:rPr lang="ru-RU" sz="160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Управления 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Роскомнадзора по Тюменской области, Ханты-Мансийскому автономному округу – Югре и Ямало-Ненецкому автономному округу</a:t>
            </a:r>
            <a:endParaRPr lang="ru-RU" sz="1600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644232" y="617042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49272" y="6076970"/>
            <a:ext cx="785819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78831" y="4143380"/>
            <a:ext cx="7786742" cy="1013812"/>
          </a:xfrm>
          <a:prstGeom prst="ellipse">
            <a:avLst/>
          </a:prstGeom>
          <a:solidFill>
            <a:schemeClr val="accent1">
              <a:alpha val="64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Персональные данные детей в Интернете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991B4-5A8E-4784-B1C4-95628BC9723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евятковаЕВ\Desktop\вариант 1\Ребенок интернет редакти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20936"/>
            <a:ext cx="3514700" cy="31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ПД ДЕТИ\i (2)м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071546"/>
            <a:ext cx="500066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33470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9001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000" b="1" dirty="0">
              <a:solidFill>
                <a:srgbClr val="FF3300"/>
              </a:solidFill>
            </a:endParaRPr>
          </a:p>
          <a:p>
            <a:r>
              <a:rPr lang="ru-RU" altLang="ru-RU" sz="2000" b="1" dirty="0"/>
              <a:t> </a:t>
            </a:r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1088" y="672752"/>
            <a:ext cx="7019925" cy="2215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 настоящее время в каждом доме есть компьютер и Интернет. Они дают  огромные возможности их пользователям. Мы убеждены, что интернет и персональный компьютер – превосходные инструменты для работы, образования, развлечения, духовного роста человека.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С распространением индивидуальных переносных вычислительных устройств, таких как планшетные компьютеры и смартфоны, доступ в Интернет становится переносным и фактически неконтролируемым.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3929066"/>
            <a:ext cx="8212459" cy="22145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6600" dirty="0" smtClean="0"/>
              <a:t>		</a:t>
            </a:r>
          </a:p>
          <a:p>
            <a:pPr algn="ctr">
              <a:buNone/>
            </a:pPr>
            <a:endParaRPr lang="ru-RU" sz="6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AutoShape 2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нет контрол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8712968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7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2244929"/>
            <a:ext cx="8502971" cy="38987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Информация о человеке, его персональные данные сегодня превратились в дорогой товар, который используется по-разному:</a:t>
            </a:r>
          </a:p>
          <a:p>
            <a:pPr marL="630238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кто-то использует эти данные для того, чтобы при помощи рекламы продать какую-то вещь;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кому-то человек просто не нравится, и в Интернете его могут пытаться оскорбить, очернить, выставить  в дурном свете, создать плохую репутацию и сделать изгоем в обществе;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 помощью персональных данных мошенники, воры, могут украсть деньги, шантажировать  и заставлять совершать какие-то действия;</a:t>
            </a:r>
          </a:p>
          <a:p>
            <a:pPr marL="630238" lvl="0" indent="-58420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и многое другое.</a:t>
            </a:r>
          </a:p>
          <a:p>
            <a:pPr lvl="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	Поэтому защита личной информации может приравниваться к защите реальной личности.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важно в первую очередь научиться правильно, безопасно обращаться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со своими персональными данными. </a:t>
            </a:r>
          </a:p>
          <a:p>
            <a:pPr marL="342900" indent="-342900" algn="just">
              <a:buNone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7601"/>
            <a:ext cx="828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Персональные данные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- любая информация, относящаяся прямо или косвенно к определенному или определяемому физическому лицу (субъекту персональных данных)</a:t>
            </a:r>
          </a:p>
          <a:p>
            <a:pPr algn="ctr" defTabSz="895350">
              <a:defRPr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это фамилия, имя, отчество, паспортные данные, адрес проживания, номер школы, сведения о родителях ребенка и т.д. 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764704"/>
            <a:ext cx="79279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Интернет позволяет нам жить в режиме он-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Он дает возможность делиться своими жизненными новостями, фотографиями и общаться с множеством людей.</a:t>
            </a: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Однако оборот личной информации в сети может приводить к проблемам, когда незнакомцы или даже друзья используют информацию безответственно и без учёта права на неприкосновенность частной жизни.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:\Буклет\картинки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4025"/>
            <a:ext cx="2526504" cy="212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Без названия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542" y="1772816"/>
            <a:ext cx="2324870" cy="876590"/>
          </a:xfrm>
          <a:prstGeom prst="rect">
            <a:avLst/>
          </a:prstGeom>
          <a:noFill/>
        </p:spPr>
      </p:pic>
      <p:pic>
        <p:nvPicPr>
          <p:cNvPr id="17" name="Picture 2" descr="C:\Users\PC\Desktop\Без назван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998" y="1699508"/>
            <a:ext cx="1350268" cy="949898"/>
          </a:xfrm>
          <a:prstGeom prst="rect">
            <a:avLst/>
          </a:prstGeom>
          <a:noFill/>
        </p:spPr>
      </p:pic>
      <p:pic>
        <p:nvPicPr>
          <p:cNvPr id="18" name="Picture 3" descr="C:\Users\PC\Desktop\Без назван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737245"/>
            <a:ext cx="1730104" cy="100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503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972" y="31730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:\Буклет\картинки\1436516690_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3"/>
            <a:ext cx="2888007" cy="209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13" y="1988840"/>
            <a:ext cx="8135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Очень важно насколько надежные используются </a:t>
            </a:r>
            <a:r>
              <a:rPr lang="ru-RU" u="sng" dirty="0" smtClean="0"/>
              <a:t>пароли</a:t>
            </a:r>
            <a:r>
              <a:rPr lang="ru-RU" dirty="0" smtClean="0"/>
              <a:t> для входа в профили в социальных сетях, электронную почту; какой </a:t>
            </a:r>
            <a:r>
              <a:rPr lang="ru-RU" u="sng" dirty="0" smtClean="0"/>
              <a:t>доступ</a:t>
            </a:r>
            <a:r>
              <a:rPr lang="ru-RU" dirty="0" smtClean="0"/>
              <a:t> установлен к профилю и к отдельным категориям персональных данных, </a:t>
            </a:r>
            <a:r>
              <a:rPr lang="ru-RU" u="sng" dirty="0" smtClean="0"/>
              <a:t>какие персональные данные сообщаются </a:t>
            </a:r>
            <a:r>
              <a:rPr lang="ru-RU" dirty="0" smtClean="0"/>
              <a:t>в личной переписке незнакомым людям, </a:t>
            </a:r>
            <a:r>
              <a:rPr lang="ru-RU" u="sng" dirty="0" smtClean="0"/>
              <a:t>знают ли родители </a:t>
            </a:r>
            <a:r>
              <a:rPr lang="ru-RU" dirty="0" smtClean="0"/>
              <a:t>об общении ребенка в сети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2027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chemeClr val="accent6"/>
                </a:solidFill>
              </a:rPr>
              <a:t>Риски, которые влечёт обмен информацией в Интернете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2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1196752"/>
            <a:ext cx="8284467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</a:rPr>
              <a:t>Если </a:t>
            </a:r>
            <a:r>
              <a:rPr lang="ru-RU" sz="1600" b="1" dirty="0">
                <a:solidFill>
                  <a:srgbClr val="FF0000"/>
                </a:solidFill>
              </a:rPr>
              <a:t>информация попала в Интернет, то удалить её со 100 % гарантией  уже невозможно!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  		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В Интернете нет кнопки </a:t>
            </a: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«Удалить»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чтобы удалить информацию, размещённую в Интернете. Можно пожалеть о создании, например, отрицательного отзыва или комментария какому-либо человеку. Даже если отзыв будет удален он может быть прочитан или скопирован за короткое время многими пользователями сети Интернет.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удали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4283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97" y="4425210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53631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934" y="558359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03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698" y="764704"/>
            <a:ext cx="852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Стратегия институционального развития и информационно-публичной деятельности в области защиты прав субъектов персональных данных на период до 2020 года  </a:t>
            </a:r>
            <a:endParaRPr lang="ru-RU" sz="16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42" y="1484784"/>
            <a:ext cx="85214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17375E"/>
                </a:solidFill>
                <a:latin typeface="Arial Narrow" panose="020B0606020202030204" pitchFamily="34" charset="0"/>
              </a:defRPr>
            </a:lvl1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/>
              <a:t>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операторов, осуществляющих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 по вопросам защиты персональных данных (2 раза в год);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 мероприятия для несовершеннолетних, и их родителей (школы, детские пришкольные и оздоровительные лагеря);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распространение среди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операторов, осуществляющих обработку персональных данных  и субъектов информационных буклетов о необходимости защиты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трансляция роликов социальной рекламы о защите персональных данных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0707" t="9518" r="10646" b="12534"/>
          <a:stretch>
            <a:fillRect/>
          </a:stretch>
        </p:blipFill>
        <p:spPr bwMode="auto">
          <a:xfrm>
            <a:off x="407082" y="4662455"/>
            <a:ext cx="3853847" cy="196068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1" descr="C:\Users\User\Desktop\Картинки\pdchil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5" y="3839275"/>
            <a:ext cx="4608513" cy="7418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3" descr="C:\Users\ДевятковаЕВ\Desktop\ДОКЛАД\ПД\п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854" y="4662455"/>
            <a:ext cx="4134666" cy="20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03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330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Родительский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анице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сайта организации «Лига безопасного Интернета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www.ligainternet.ru/encyclopedia-of-security/parents-and-teachers/parents-and-teachers-detail.php?ID=639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способах защиты детей от нежелательного контента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уровне провайдера можно заказать услугу «детский Интернет», которая ограничивает доступ к сайтам, не предназначенным для детских глаз, а также блокирует сайты, используемые для обхода фильтрации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Функционирует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специальный сервис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dns.yandex.ru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позволяющий фильтровать входящий трафик (отсевать нежелательные интернет-сайты) для безопасного использования сети «Интернет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фильтрации результатов поисковой выдачи поисковой системы yandex.ru от нежелательного для несовершеннолетних контента, можно воспользоваться функцией семейного поиска, доступного по адресу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family.yandex.ru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Аналогичный сервис имеется в поисковой интернет-системе Google и видеохостинге YouTube.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76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0213" y="836613"/>
            <a:ext cx="8174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904" y="4581128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736" y="3068960"/>
            <a:ext cx="1363712" cy="13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142" y="165246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sz="3600" b="1" smtClean="0">
                <a:solidFill>
                  <a:srgbClr val="C00000"/>
                </a:solidFill>
              </a:rPr>
              <a:t>БЛАГОДАРИЮ </a:t>
            </a:r>
            <a:r>
              <a:rPr lang="ru-RU" sz="3600" b="1" dirty="0">
                <a:solidFill>
                  <a:srgbClr val="C00000"/>
                </a:solidFill>
              </a:rPr>
              <a:t>ЗА ВНИМАНИЕ!</a:t>
            </a:r>
            <a:endParaRPr lang="ru-RU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5157192"/>
            <a:ext cx="5328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Роскомнадзора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по Тюменской области,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Ханты-Мансийскому автономному округу - Югре и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Ямало-Ненецкому автономному округу 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Республики ул., д. 12, г. Тюмень, 625003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Тел.: (3452) 56-86-50; факс: (3452) 56-86-51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: rsockanc72@rkn.gov.ru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1729</TotalTime>
  <Words>430</Words>
  <Application>Microsoft Office PowerPoint</Application>
  <PresentationFormat>Экран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CyxoB</dc:creator>
  <cp:lastModifiedBy>Танюшка</cp:lastModifiedBy>
  <cp:revision>198</cp:revision>
  <dcterms:created xsi:type="dcterms:W3CDTF">2016-03-11T10:42:45Z</dcterms:created>
  <dcterms:modified xsi:type="dcterms:W3CDTF">2018-09-19T16:20:43Z</dcterms:modified>
</cp:coreProperties>
</file>