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4" r:id="rId3"/>
    <p:sldId id="265" r:id="rId4"/>
    <p:sldId id="296" r:id="rId5"/>
    <p:sldId id="293" r:id="rId6"/>
    <p:sldId id="294" r:id="rId7"/>
    <p:sldId id="268" r:id="rId8"/>
    <p:sldId id="269" r:id="rId9"/>
    <p:sldId id="299" r:id="rId10"/>
    <p:sldId id="270" r:id="rId11"/>
    <p:sldId id="266" r:id="rId12"/>
    <p:sldId id="267" r:id="rId13"/>
    <p:sldId id="271" r:id="rId14"/>
    <p:sldId id="275" r:id="rId15"/>
    <p:sldId id="272" r:id="rId16"/>
    <p:sldId id="274" r:id="rId17"/>
    <p:sldId id="279" r:id="rId18"/>
    <p:sldId id="280" r:id="rId19"/>
    <p:sldId id="281" r:id="rId20"/>
    <p:sldId id="27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300" r:id="rId30"/>
    <p:sldId id="298" r:id="rId31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4374A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82" d="100"/>
          <a:sy n="82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572428" cy="108012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Формирование математической грамотности и глобальной компетентности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584"/>
            <a:ext cx="2950720" cy="829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42852"/>
            <a:ext cx="4392488" cy="60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методист </a:t>
            </a: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Тоболовская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Жидкова Т.В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596" y="214290"/>
            <a:ext cx="662473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3.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на диаграмме значения калорийности трёх самых калорийных продуктов из указанных в таблице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45293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214842" cy="318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243898" cy="414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06" y="5246346"/>
            <a:ext cx="4286312" cy="161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871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0569" y="133450"/>
            <a:ext cx="8172400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" tIns="45720" rIns="14283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Задача 2</a:t>
            </a:r>
            <a:r>
              <a:rPr kumimoji="0" lang="ru-RU" altLang="ru-RU" sz="3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«Тормозной путь»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 класс </a:t>
            </a:r>
            <a:endParaRPr kumimoji="0" lang="ru-RU" altLang="ru-RU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Тормозным путем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называется расстояние, которое прошло транспортное средство от момента нажатия на педаль тормоза до полной остановки. При движении автомобиля его тормозной путь зависит от скорости и от состояния дорожного полотна, связанного с погодными условиями.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321"/>
          <p:cNvPicPr/>
          <p:nvPr/>
        </p:nvPicPr>
        <p:blipFill>
          <a:blip r:embed="rId2"/>
          <a:stretch>
            <a:fillRect/>
          </a:stretch>
        </p:blipFill>
        <p:spPr>
          <a:xfrm>
            <a:off x="5214942" y="2434080"/>
            <a:ext cx="3879165" cy="220936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43" y="2357430"/>
            <a:ext cx="53578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6F2F9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Задание 1.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6F2F9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Сотрудник дорожно-патрульной службы  проводит занятие с водителями, нарушившими на дороге скоростной режим. Он просит их, используя данные,  представленные на диаграмме, выбрать в таблице верные утверждения.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688419"/>
            <a:ext cx="6665964" cy="21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9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024" r="1582"/>
          <a:stretch/>
        </p:blipFill>
        <p:spPr>
          <a:xfrm>
            <a:off x="323528" y="836712"/>
            <a:ext cx="7848872" cy="4043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5013176"/>
            <a:ext cx="7182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Автомобиль, двигавшийся на резине без шипов по мокрой дороге со скоростью 60 км/ч,  начал торможение. Вычислите длину его тормозного пути. Результат округлите до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целого.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24744"/>
            <a:ext cx="1080120" cy="4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43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91249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2421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7500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Глобальная компетентность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(глобальные компетенции) - это специфический обособленный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ценностноинтегративный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компонент функциональной грамотности, имеющий собственное предметное содержание, ценностную основу и нацеленный на формирование универсальных навыков.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071942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Глобальная компетентность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компонент функциональной грамотности, одна из ключевых компетенций, составляющих основу ориентации и успешного существования в современном социуме.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20354"/>
            <a:ext cx="4392488" cy="603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584"/>
            <a:ext cx="2950720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241" t="-1786"/>
          <a:stretch>
            <a:fillRect/>
          </a:stretch>
        </p:blipFill>
        <p:spPr bwMode="auto">
          <a:xfrm>
            <a:off x="142844" y="785794"/>
            <a:ext cx="8858280" cy="385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01" t="6024" r="4638" b="18072"/>
          <a:stretch>
            <a:fillRect/>
          </a:stretch>
        </p:blipFill>
        <p:spPr bwMode="auto">
          <a:xfrm>
            <a:off x="285720" y="571480"/>
            <a:ext cx="855895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19" t="7349"/>
          <a:stretch>
            <a:fillRect/>
          </a:stretch>
        </p:blipFill>
        <p:spPr bwMode="auto">
          <a:xfrm>
            <a:off x="357157" y="285728"/>
            <a:ext cx="845067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5673" r="-1019"/>
          <a:stretch>
            <a:fillRect/>
          </a:stretch>
        </p:blipFill>
        <p:spPr bwMode="auto">
          <a:xfrm>
            <a:off x="285720" y="285728"/>
            <a:ext cx="869191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4958" r="2094" b="9148"/>
          <a:stretch>
            <a:fillRect/>
          </a:stretch>
        </p:blipFill>
        <p:spPr bwMode="auto">
          <a:xfrm>
            <a:off x="217217" y="357166"/>
            <a:ext cx="86886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6350"/>
            <a:ext cx="914527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34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162" t="7750" r="6774" b="22500"/>
          <a:stretch>
            <a:fillRect/>
          </a:stretch>
        </p:blipFill>
        <p:spPr bwMode="auto">
          <a:xfrm>
            <a:off x="285720" y="500042"/>
            <a:ext cx="86145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0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Задача 1 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Найдёныш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5 класс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t="6122" r="816"/>
          <a:stretch>
            <a:fillRect/>
          </a:stretch>
        </p:blipFill>
        <p:spPr bwMode="auto">
          <a:xfrm>
            <a:off x="0" y="1000108"/>
            <a:ext cx="5503411" cy="41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78" y="4429132"/>
            <a:ext cx="4519622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0235" cy="57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 t="29875" r="-369"/>
          <a:stretch>
            <a:fillRect/>
          </a:stretch>
        </p:blipFill>
        <p:spPr bwMode="auto">
          <a:xfrm>
            <a:off x="4643438" y="3092255"/>
            <a:ext cx="4500562" cy="376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100"/>
            <a:ext cx="46196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4214810" cy="40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85728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Задача 2 «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Мировой океан загрязняется»</a:t>
            </a: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6 класс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5392339" cy="464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r="2777" b="1315"/>
          <a:stretch>
            <a:fillRect/>
          </a:stretch>
        </p:blipFill>
        <p:spPr bwMode="auto">
          <a:xfrm>
            <a:off x="3000364" y="3643314"/>
            <a:ext cx="58579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67463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b="4939"/>
          <a:stretch>
            <a:fillRect/>
          </a:stretch>
        </p:blipFill>
        <p:spPr bwMode="auto">
          <a:xfrm>
            <a:off x="3143240" y="4108594"/>
            <a:ext cx="6000760" cy="27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74723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00108"/>
            <a:ext cx="4143372" cy="249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9339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238" y="3786190"/>
            <a:ext cx="54787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9339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08670"/>
            <a:ext cx="4500562" cy="394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 t="36327"/>
          <a:stretch>
            <a:fillRect/>
          </a:stretch>
        </p:blipFill>
        <p:spPr bwMode="auto">
          <a:xfrm>
            <a:off x="1857356" y="0"/>
            <a:ext cx="3786214" cy="212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3817283" cy="4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71678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индивидуума проводить математические рассуждения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формулировать, применять, интерпретировать математику для решения проблем в разнообразных контекстах реального мира.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584"/>
            <a:ext cx="2950720" cy="829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20354"/>
            <a:ext cx="4392488" cy="6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73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311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998" t="1852" r="2564" b="3704"/>
          <a:stretch>
            <a:fillRect/>
          </a:stretch>
        </p:blipFill>
        <p:spPr bwMode="auto">
          <a:xfrm>
            <a:off x="0" y="1142984"/>
            <a:ext cx="900118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7" y="714356"/>
            <a:ext cx="907854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795" t="980"/>
          <a:stretch>
            <a:fillRect/>
          </a:stretch>
        </p:blipFill>
        <p:spPr bwMode="auto">
          <a:xfrm>
            <a:off x="72083" y="285728"/>
            <a:ext cx="907191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188640"/>
            <a:ext cx="6984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 «Калорийность продуктов»</a:t>
            </a:r>
          </a:p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класс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45" y="5167268"/>
            <a:ext cx="3955729" cy="15740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1214422"/>
            <a:ext cx="757242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роста и развития организма подростка большое значение имеет энергетическая ценность продуктов питания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-калорийность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00240"/>
            <a:ext cx="81741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среднем норма для этого возраста составляет от 2500 до 2800 калорий в день в зависимости от активности: чем подросток активнее, тем больше требуется калорий.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Витя ведёт активный образ жизни, занимается футболом и плаванием, его суточная норма питания составляет около 2800 килокалорий.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Маша не посещает спортивные секции, увлекается вышиванием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бисероплетением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её суточная норма – около 2500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килокалорий.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раз больше калорий за сутки требуется Вите, чем Маше?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18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роста и развития организма подростка большое значение имеет энергетическая ценность продуктов питания – калорийность. Ниже приведена таблица калорийности некоторых продуктов, употребляемых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Витей.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872119"/>
            <a:ext cx="7272808" cy="28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69160"/>
            <a:ext cx="763284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полдник Витя съел яблоко (200 г) и бутерброд с российским сыром (кусок белого хлеба 20 г и сыра 30 г). Сколько килокалорий получил Витя в полдник?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92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6616" cy="153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36"/>
            <a:ext cx="5662630" cy="46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425</Words>
  <Application>Microsoft Office PowerPoint</Application>
  <PresentationFormat>Экран (4:3)</PresentationFormat>
  <Paragraphs>30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Формирование математической грамотности и глобальной компетентности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татьяна</cp:lastModifiedBy>
  <cp:revision>1271</cp:revision>
  <dcterms:created xsi:type="dcterms:W3CDTF">2018-02-25T09:09:03Z</dcterms:created>
  <dcterms:modified xsi:type="dcterms:W3CDTF">2021-11-23T18:56:39Z</dcterms:modified>
</cp:coreProperties>
</file>