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65" r:id="rId3"/>
    <p:sldId id="304" r:id="rId4"/>
    <p:sldId id="279" r:id="rId5"/>
    <p:sldId id="355" r:id="rId6"/>
    <p:sldId id="309" r:id="rId7"/>
    <p:sldId id="360" r:id="rId8"/>
    <p:sldId id="352" r:id="rId9"/>
    <p:sldId id="354" r:id="rId10"/>
    <p:sldId id="353" r:id="rId11"/>
    <p:sldId id="357" r:id="rId12"/>
    <p:sldId id="277" r:id="rId13"/>
    <p:sldId id="356" r:id="rId14"/>
    <p:sldId id="358" r:id="rId15"/>
    <p:sldId id="359" r:id="rId16"/>
    <p:sldId id="362" r:id="rId17"/>
    <p:sldId id="365" r:id="rId18"/>
    <p:sldId id="366" r:id="rId19"/>
    <p:sldId id="367" r:id="rId20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023"/>
    <a:srgbClr val="F46A63"/>
    <a:srgbClr val="111569"/>
    <a:srgbClr val="3B4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0" autoAdjust="0"/>
  </p:normalViewPr>
  <p:slideViewPr>
    <p:cSldViewPr snapToGrid="0"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C9B6F-66B7-4CCB-849D-C7BB2B44187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72271C-1B45-4A81-AF32-C260FA0CCF8B}">
      <dgm:prSet phldrT="[Текст]"/>
      <dgm:spPr/>
      <dgm:t>
        <a:bodyPr/>
        <a:lstStyle/>
        <a:p>
          <a:r>
            <a:rPr lang="ru-RU" dirty="0"/>
            <a:t>ГИА</a:t>
          </a:r>
        </a:p>
      </dgm:t>
    </dgm:pt>
    <dgm:pt modelId="{1D5B6877-C3AB-4E77-8140-7502709D503F}" type="parTrans" cxnId="{8D11E23D-9545-4D7A-A7F4-01B31F410D81}">
      <dgm:prSet/>
      <dgm:spPr/>
      <dgm:t>
        <a:bodyPr/>
        <a:lstStyle/>
        <a:p>
          <a:endParaRPr lang="ru-RU"/>
        </a:p>
      </dgm:t>
    </dgm:pt>
    <dgm:pt modelId="{3CACEC99-2116-4BB9-8860-B06198C1BD88}" type="sibTrans" cxnId="{8D11E23D-9545-4D7A-A7F4-01B31F410D81}">
      <dgm:prSet/>
      <dgm:spPr/>
      <dgm:t>
        <a:bodyPr/>
        <a:lstStyle/>
        <a:p>
          <a:r>
            <a:rPr lang="ru-RU" dirty="0"/>
            <a:t>ВПР</a:t>
          </a:r>
        </a:p>
      </dgm:t>
    </dgm:pt>
    <dgm:pt modelId="{4DBCA06E-6C9C-4BDD-92EB-3414966F72E6}">
      <dgm:prSet phldrT="[Текст]"/>
      <dgm:spPr/>
      <dgm:t>
        <a:bodyPr/>
        <a:lstStyle/>
        <a:p>
          <a:r>
            <a:rPr lang="ru-RU" u="sng" dirty="0"/>
            <a:t>Всероссийские проверочные работы</a:t>
          </a:r>
        </a:p>
        <a:p>
          <a:r>
            <a:rPr lang="ru-RU" u="sng" dirty="0"/>
            <a:t>Государственная итоговая аттестация</a:t>
          </a:r>
        </a:p>
      </dgm:t>
    </dgm:pt>
    <dgm:pt modelId="{36D91A4E-0A0A-4759-9AFA-D6AF3031D96C}" type="parTrans" cxnId="{BDC9374E-12CA-4E4C-874D-A188D64F9249}">
      <dgm:prSet/>
      <dgm:spPr/>
      <dgm:t>
        <a:bodyPr/>
        <a:lstStyle/>
        <a:p>
          <a:endParaRPr lang="ru-RU"/>
        </a:p>
      </dgm:t>
    </dgm:pt>
    <dgm:pt modelId="{F38E71FC-B02D-4B80-BE37-39C0636BDF8B}" type="sibTrans" cxnId="{BDC9374E-12CA-4E4C-874D-A188D64F9249}">
      <dgm:prSet/>
      <dgm:spPr/>
      <dgm:t>
        <a:bodyPr/>
        <a:lstStyle/>
        <a:p>
          <a:endParaRPr lang="ru-RU"/>
        </a:p>
      </dgm:t>
    </dgm:pt>
    <dgm:pt modelId="{47C5AEFE-D73A-4683-8849-B2D49BD05495}">
      <dgm:prSet phldrT="[Текст]"/>
      <dgm:spPr/>
      <dgm:t>
        <a:bodyPr/>
        <a:lstStyle/>
        <a:p>
          <a:r>
            <a:rPr lang="ru-RU" dirty="0"/>
            <a:t>НИКО</a:t>
          </a:r>
        </a:p>
      </dgm:t>
    </dgm:pt>
    <dgm:pt modelId="{E55578B2-AB5B-4726-805F-4ABD24622088}" type="parTrans" cxnId="{F95CD710-0070-4A18-B259-311C56A4AB15}">
      <dgm:prSet/>
      <dgm:spPr/>
      <dgm:t>
        <a:bodyPr/>
        <a:lstStyle/>
        <a:p>
          <a:endParaRPr lang="ru-RU"/>
        </a:p>
      </dgm:t>
    </dgm:pt>
    <dgm:pt modelId="{B8A723A9-39AD-4EAF-B1F6-226D93B7D16D}" type="sibTrans" cxnId="{F95CD710-0070-4A18-B259-311C56A4AB15}">
      <dgm:prSet/>
      <dgm:spPr/>
      <dgm:t>
        <a:bodyPr/>
        <a:lstStyle/>
        <a:p>
          <a:endParaRPr lang="ru-RU"/>
        </a:p>
      </dgm:t>
    </dgm:pt>
    <dgm:pt modelId="{7F48E6EF-3B4A-4716-9CEE-9C3ADEE9A7ED}">
      <dgm:prSet phldrT="[Текст]" custT="1"/>
      <dgm:spPr/>
      <dgm:t>
        <a:bodyPr/>
        <a:lstStyle/>
        <a:p>
          <a:r>
            <a:rPr lang="ru-RU" sz="1400" u="sng" dirty="0"/>
            <a:t>Национальные исследования качества образования</a:t>
          </a:r>
        </a:p>
      </dgm:t>
    </dgm:pt>
    <dgm:pt modelId="{AA52E265-E0F2-43B2-8436-CD7CA2DA88CC}" type="parTrans" cxnId="{8F6788DC-CC6F-4191-A095-F8AF6AA1AE14}">
      <dgm:prSet/>
      <dgm:spPr/>
      <dgm:t>
        <a:bodyPr/>
        <a:lstStyle/>
        <a:p>
          <a:endParaRPr lang="ru-RU"/>
        </a:p>
      </dgm:t>
    </dgm:pt>
    <dgm:pt modelId="{271E421A-AE46-4C83-8B5F-6F75876860F5}" type="sibTrans" cxnId="{8F6788DC-CC6F-4191-A095-F8AF6AA1AE14}">
      <dgm:prSet/>
      <dgm:spPr/>
      <dgm:t>
        <a:bodyPr/>
        <a:lstStyle/>
        <a:p>
          <a:endParaRPr lang="ru-RU"/>
        </a:p>
      </dgm:t>
    </dgm:pt>
    <dgm:pt modelId="{BE25C8A6-6EC9-4243-A916-36F4C4D911A0}">
      <dgm:prSet phldrT="[Текст]"/>
      <dgm:spPr/>
      <dgm:t>
        <a:bodyPr/>
        <a:lstStyle/>
        <a:p>
          <a:r>
            <a:rPr lang="ru-RU" dirty="0"/>
            <a:t>МИ</a:t>
          </a:r>
        </a:p>
      </dgm:t>
    </dgm:pt>
    <dgm:pt modelId="{A4669016-3DF9-4BFE-874E-0F639D20DE7A}" type="parTrans" cxnId="{02AB53CC-392A-4F9A-ACE1-E7F13DC07F10}">
      <dgm:prSet/>
      <dgm:spPr/>
      <dgm:t>
        <a:bodyPr/>
        <a:lstStyle/>
        <a:p>
          <a:endParaRPr lang="ru-RU"/>
        </a:p>
      </dgm:t>
    </dgm:pt>
    <dgm:pt modelId="{93DAA163-C0EF-40A5-A9F3-3C7A4C3FBFF8}" type="sibTrans" cxnId="{02AB53CC-392A-4F9A-ACE1-E7F13DC07F10}">
      <dgm:prSet/>
      <dgm:spPr/>
      <dgm:t>
        <a:bodyPr/>
        <a:lstStyle/>
        <a:p>
          <a:r>
            <a:rPr lang="en-US" dirty="0"/>
            <a:t>PISA</a:t>
          </a:r>
          <a:endParaRPr lang="ru-RU" dirty="0"/>
        </a:p>
      </dgm:t>
    </dgm:pt>
    <dgm:pt modelId="{406336B1-52A0-463B-87DF-A2B2D8CAB007}">
      <dgm:prSet phldrT="[Текст]" custT="1"/>
      <dgm:spPr/>
      <dgm:t>
        <a:bodyPr/>
        <a:lstStyle/>
        <a:p>
          <a:pPr algn="ctr"/>
          <a:r>
            <a:rPr lang="ru-RU" sz="1600" u="sng" dirty="0"/>
            <a:t>Международные исследования </a:t>
          </a:r>
        </a:p>
      </dgm:t>
    </dgm:pt>
    <dgm:pt modelId="{351FA6FF-F015-48F5-82AA-7787CCA7952B}" type="parTrans" cxnId="{636BACD4-2D9A-481F-8AF8-40D979A7792A}">
      <dgm:prSet/>
      <dgm:spPr/>
      <dgm:t>
        <a:bodyPr/>
        <a:lstStyle/>
        <a:p>
          <a:endParaRPr lang="ru-RU"/>
        </a:p>
      </dgm:t>
    </dgm:pt>
    <dgm:pt modelId="{C5DDC6DE-7E52-4539-8708-A50B38B8D6CA}" type="sibTrans" cxnId="{636BACD4-2D9A-481F-8AF8-40D979A7792A}">
      <dgm:prSet/>
      <dgm:spPr/>
      <dgm:t>
        <a:bodyPr/>
        <a:lstStyle/>
        <a:p>
          <a:endParaRPr lang="ru-RU"/>
        </a:p>
      </dgm:t>
    </dgm:pt>
    <dgm:pt modelId="{3D8F2F1B-BA89-4626-BEE3-9B17ACB4D50D}" type="pres">
      <dgm:prSet presAssocID="{58BC9B6F-66B7-4CCB-849D-C7BB2B44187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2DAD58-16AB-4115-8257-AC4A989E0093}" type="pres">
      <dgm:prSet presAssocID="{D672271C-1B45-4A81-AF32-C260FA0CCF8B}" presName="composite" presStyleCnt="0"/>
      <dgm:spPr/>
    </dgm:pt>
    <dgm:pt modelId="{E630444F-2A9F-46D5-B03C-442D86582F07}" type="pres">
      <dgm:prSet presAssocID="{D672271C-1B45-4A81-AF32-C260FA0CCF8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3A29C-1CB1-4596-AE8B-2ABEA9B0357D}" type="pres">
      <dgm:prSet presAssocID="{D672271C-1B45-4A81-AF32-C260FA0CCF8B}" presName="Childtext1" presStyleLbl="revTx" presStyleIdx="0" presStyleCnt="3" custScaleX="234657" custLinFactNeighborX="71174" custLinFactNeighborY="-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DDC16-F398-4306-9E62-3D08E74D129A}" type="pres">
      <dgm:prSet presAssocID="{D672271C-1B45-4A81-AF32-C260FA0CCF8B}" presName="BalanceSpacing" presStyleCnt="0"/>
      <dgm:spPr/>
    </dgm:pt>
    <dgm:pt modelId="{8B072B64-B620-4D4D-9E36-3AAB1871F387}" type="pres">
      <dgm:prSet presAssocID="{D672271C-1B45-4A81-AF32-C260FA0CCF8B}" presName="BalanceSpacing1" presStyleCnt="0"/>
      <dgm:spPr/>
    </dgm:pt>
    <dgm:pt modelId="{28D5056D-EADB-40B6-890C-5A8A85A28606}" type="pres">
      <dgm:prSet presAssocID="{3CACEC99-2116-4BB9-8860-B06198C1BD88}" presName="Accent1Text" presStyleLbl="node1" presStyleIdx="1" presStyleCnt="6"/>
      <dgm:spPr/>
      <dgm:t>
        <a:bodyPr/>
        <a:lstStyle/>
        <a:p>
          <a:endParaRPr lang="ru-RU"/>
        </a:p>
      </dgm:t>
    </dgm:pt>
    <dgm:pt modelId="{A804D75E-53F8-40FE-B2DA-CD6F81B3E559}" type="pres">
      <dgm:prSet presAssocID="{3CACEC99-2116-4BB9-8860-B06198C1BD88}" presName="spaceBetweenRectangles" presStyleCnt="0"/>
      <dgm:spPr/>
    </dgm:pt>
    <dgm:pt modelId="{1761A1ED-FC8F-4E71-9F93-DF53DA33BCA0}" type="pres">
      <dgm:prSet presAssocID="{47C5AEFE-D73A-4683-8849-B2D49BD05495}" presName="composite" presStyleCnt="0"/>
      <dgm:spPr/>
    </dgm:pt>
    <dgm:pt modelId="{65E2A4C7-FBB5-4F69-A673-FE159429A5E3}" type="pres">
      <dgm:prSet presAssocID="{47C5AEFE-D73A-4683-8849-B2D49BD05495}" presName="Parent1" presStyleLbl="node1" presStyleIdx="2" presStyleCnt="6" custLinFactNeighborX="-37942" custLinFactNeighborY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5AF42-67BB-459D-89DD-7AAEC8A6E6A0}" type="pres">
      <dgm:prSet presAssocID="{47C5AEFE-D73A-4683-8849-B2D49BD05495}" presName="Childtext1" presStyleLbl="revTx" presStyleIdx="1" presStyleCnt="3" custScaleX="228499" custScaleY="29094" custLinFactNeighborX="-96420" custLinFactNeighborY="-70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8B629-92FF-4EE1-B1B9-477D87580830}" type="pres">
      <dgm:prSet presAssocID="{47C5AEFE-D73A-4683-8849-B2D49BD05495}" presName="BalanceSpacing" presStyleCnt="0"/>
      <dgm:spPr/>
    </dgm:pt>
    <dgm:pt modelId="{73A3E3BE-0A61-4FD7-B594-3373272EB3A2}" type="pres">
      <dgm:prSet presAssocID="{47C5AEFE-D73A-4683-8849-B2D49BD05495}" presName="BalanceSpacing1" presStyleCnt="0"/>
      <dgm:spPr/>
    </dgm:pt>
    <dgm:pt modelId="{BDFE3831-7EF6-4D0F-9BC7-4D9452B89D2E}" type="pres">
      <dgm:prSet presAssocID="{B8A723A9-39AD-4EAF-B1F6-226D93B7D16D}" presName="Accent1Text" presStyleLbl="node1" presStyleIdx="3" presStyleCnt="6" custLinFactNeighborX="-43871" custLinFactNeighborY="1547"/>
      <dgm:spPr/>
      <dgm:t>
        <a:bodyPr/>
        <a:lstStyle/>
        <a:p>
          <a:endParaRPr lang="ru-RU"/>
        </a:p>
      </dgm:t>
    </dgm:pt>
    <dgm:pt modelId="{D5AAB2AD-1AAD-46DB-BE75-D6CA0772AF2B}" type="pres">
      <dgm:prSet presAssocID="{B8A723A9-39AD-4EAF-B1F6-226D93B7D16D}" presName="spaceBetweenRectangles" presStyleCnt="0"/>
      <dgm:spPr/>
    </dgm:pt>
    <dgm:pt modelId="{8AE29FD2-8B7E-462F-A78E-003C7F4D039B}" type="pres">
      <dgm:prSet presAssocID="{BE25C8A6-6EC9-4243-A916-36F4C4D911A0}" presName="composite" presStyleCnt="0"/>
      <dgm:spPr/>
    </dgm:pt>
    <dgm:pt modelId="{911D034E-590B-4E8C-AA93-8C789AEE71FD}" type="pres">
      <dgm:prSet presAssocID="{BE25C8A6-6EC9-4243-A916-36F4C4D911A0}" presName="Parent1" presStyleLbl="node1" presStyleIdx="4" presStyleCnt="6" custLinFactNeighborX="-6521" custLinFactNeighborY="-5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C1C312-10A3-408B-B8BE-902DA18718E5}" type="pres">
      <dgm:prSet presAssocID="{BE25C8A6-6EC9-4243-A916-36F4C4D911A0}" presName="Childtext1" presStyleLbl="revTx" presStyleIdx="2" presStyleCnt="3" custScaleX="207851" custScaleY="56887" custLinFactNeighborX="670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8BE96-DDAE-4B89-847E-F3DC9E5F68A6}" type="pres">
      <dgm:prSet presAssocID="{BE25C8A6-6EC9-4243-A916-36F4C4D911A0}" presName="BalanceSpacing" presStyleCnt="0"/>
      <dgm:spPr/>
    </dgm:pt>
    <dgm:pt modelId="{2F077AA4-F172-4C27-9793-8D797E3739ED}" type="pres">
      <dgm:prSet presAssocID="{BE25C8A6-6EC9-4243-A916-36F4C4D911A0}" presName="BalanceSpacing1" presStyleCnt="0"/>
      <dgm:spPr/>
    </dgm:pt>
    <dgm:pt modelId="{E36778B3-5C42-41E2-A395-F9A4FC2E22F6}" type="pres">
      <dgm:prSet presAssocID="{93DAA163-C0EF-40A5-A9F3-3C7A4C3FBFF8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6D7E6894-4123-4D26-9E12-C22DAD6F1EF5}" type="presOf" srcId="{D672271C-1B45-4A81-AF32-C260FA0CCF8B}" destId="{E630444F-2A9F-46D5-B03C-442D86582F07}" srcOrd="0" destOrd="0" presId="urn:microsoft.com/office/officeart/2008/layout/AlternatingHexagons"/>
    <dgm:cxn modelId="{CF7460E2-048D-4A04-997A-33C3FF712009}" type="presOf" srcId="{B8A723A9-39AD-4EAF-B1F6-226D93B7D16D}" destId="{BDFE3831-7EF6-4D0F-9BC7-4D9452B89D2E}" srcOrd="0" destOrd="0" presId="urn:microsoft.com/office/officeart/2008/layout/AlternatingHexagons"/>
    <dgm:cxn modelId="{FEEB29E7-D7C6-418E-9B58-FD6590388215}" type="presOf" srcId="{7F48E6EF-3B4A-4716-9CEE-9C3ADEE9A7ED}" destId="{8D55AF42-67BB-459D-89DD-7AAEC8A6E6A0}" srcOrd="0" destOrd="0" presId="urn:microsoft.com/office/officeart/2008/layout/AlternatingHexagons"/>
    <dgm:cxn modelId="{84483CF8-A5AE-4E75-9F92-DCAF1145E2A6}" type="presOf" srcId="{3CACEC99-2116-4BB9-8860-B06198C1BD88}" destId="{28D5056D-EADB-40B6-890C-5A8A85A28606}" srcOrd="0" destOrd="0" presId="urn:microsoft.com/office/officeart/2008/layout/AlternatingHexagons"/>
    <dgm:cxn modelId="{8D11E23D-9545-4D7A-A7F4-01B31F410D81}" srcId="{58BC9B6F-66B7-4CCB-849D-C7BB2B441874}" destId="{D672271C-1B45-4A81-AF32-C260FA0CCF8B}" srcOrd="0" destOrd="0" parTransId="{1D5B6877-C3AB-4E77-8140-7502709D503F}" sibTransId="{3CACEC99-2116-4BB9-8860-B06198C1BD88}"/>
    <dgm:cxn modelId="{02AB53CC-392A-4F9A-ACE1-E7F13DC07F10}" srcId="{58BC9B6F-66B7-4CCB-849D-C7BB2B441874}" destId="{BE25C8A6-6EC9-4243-A916-36F4C4D911A0}" srcOrd="2" destOrd="0" parTransId="{A4669016-3DF9-4BFE-874E-0F639D20DE7A}" sibTransId="{93DAA163-C0EF-40A5-A9F3-3C7A4C3FBFF8}"/>
    <dgm:cxn modelId="{636BACD4-2D9A-481F-8AF8-40D979A7792A}" srcId="{BE25C8A6-6EC9-4243-A916-36F4C4D911A0}" destId="{406336B1-52A0-463B-87DF-A2B2D8CAB007}" srcOrd="0" destOrd="0" parTransId="{351FA6FF-F015-48F5-82AA-7787CCA7952B}" sibTransId="{C5DDC6DE-7E52-4539-8708-A50B38B8D6CA}"/>
    <dgm:cxn modelId="{B587492E-605A-4015-BD55-D44876289BEA}" type="presOf" srcId="{58BC9B6F-66B7-4CCB-849D-C7BB2B441874}" destId="{3D8F2F1B-BA89-4626-BEE3-9B17ACB4D50D}" srcOrd="0" destOrd="0" presId="urn:microsoft.com/office/officeart/2008/layout/AlternatingHexagons"/>
    <dgm:cxn modelId="{F95CD710-0070-4A18-B259-311C56A4AB15}" srcId="{58BC9B6F-66B7-4CCB-849D-C7BB2B441874}" destId="{47C5AEFE-D73A-4683-8849-B2D49BD05495}" srcOrd="1" destOrd="0" parTransId="{E55578B2-AB5B-4726-805F-4ABD24622088}" sibTransId="{B8A723A9-39AD-4EAF-B1F6-226D93B7D16D}"/>
    <dgm:cxn modelId="{E668A467-F37A-478D-849C-BE4871753CAA}" type="presOf" srcId="{47C5AEFE-D73A-4683-8849-B2D49BD05495}" destId="{65E2A4C7-FBB5-4F69-A673-FE159429A5E3}" srcOrd="0" destOrd="0" presId="urn:microsoft.com/office/officeart/2008/layout/AlternatingHexagons"/>
    <dgm:cxn modelId="{97E721CE-AB33-42D8-8779-A31A695F3573}" type="presOf" srcId="{4DBCA06E-6C9C-4BDD-92EB-3414966F72E6}" destId="{1413A29C-1CB1-4596-AE8B-2ABEA9B0357D}" srcOrd="0" destOrd="0" presId="urn:microsoft.com/office/officeart/2008/layout/AlternatingHexagons"/>
    <dgm:cxn modelId="{8472A4E4-DD6D-4786-8D83-ED2E4DE469DC}" type="presOf" srcId="{BE25C8A6-6EC9-4243-A916-36F4C4D911A0}" destId="{911D034E-590B-4E8C-AA93-8C789AEE71FD}" srcOrd="0" destOrd="0" presId="urn:microsoft.com/office/officeart/2008/layout/AlternatingHexagons"/>
    <dgm:cxn modelId="{8F6788DC-CC6F-4191-A095-F8AF6AA1AE14}" srcId="{47C5AEFE-D73A-4683-8849-B2D49BD05495}" destId="{7F48E6EF-3B4A-4716-9CEE-9C3ADEE9A7ED}" srcOrd="0" destOrd="0" parTransId="{AA52E265-E0F2-43B2-8436-CD7CA2DA88CC}" sibTransId="{271E421A-AE46-4C83-8B5F-6F75876860F5}"/>
    <dgm:cxn modelId="{BDC9374E-12CA-4E4C-874D-A188D64F9249}" srcId="{D672271C-1B45-4A81-AF32-C260FA0CCF8B}" destId="{4DBCA06E-6C9C-4BDD-92EB-3414966F72E6}" srcOrd="0" destOrd="0" parTransId="{36D91A4E-0A0A-4759-9AFA-D6AF3031D96C}" sibTransId="{F38E71FC-B02D-4B80-BE37-39C0636BDF8B}"/>
    <dgm:cxn modelId="{BF92EBCD-FFB4-4319-BD52-F2C287E12B52}" type="presOf" srcId="{406336B1-52A0-463B-87DF-A2B2D8CAB007}" destId="{46C1C312-10A3-408B-B8BE-902DA18718E5}" srcOrd="0" destOrd="0" presId="urn:microsoft.com/office/officeart/2008/layout/AlternatingHexagons"/>
    <dgm:cxn modelId="{C380A82F-A14F-4AB0-ABB9-86563853F100}" type="presOf" srcId="{93DAA163-C0EF-40A5-A9F3-3C7A4C3FBFF8}" destId="{E36778B3-5C42-41E2-A395-F9A4FC2E22F6}" srcOrd="0" destOrd="0" presId="urn:microsoft.com/office/officeart/2008/layout/AlternatingHexagons"/>
    <dgm:cxn modelId="{3C90A586-8C34-469A-952F-A648487D55C0}" type="presParOf" srcId="{3D8F2F1B-BA89-4626-BEE3-9B17ACB4D50D}" destId="{4E2DAD58-16AB-4115-8257-AC4A989E0093}" srcOrd="0" destOrd="0" presId="urn:microsoft.com/office/officeart/2008/layout/AlternatingHexagons"/>
    <dgm:cxn modelId="{BA06EFCC-9505-4C77-B465-833A9E85958E}" type="presParOf" srcId="{4E2DAD58-16AB-4115-8257-AC4A989E0093}" destId="{E630444F-2A9F-46D5-B03C-442D86582F07}" srcOrd="0" destOrd="0" presId="urn:microsoft.com/office/officeart/2008/layout/AlternatingHexagons"/>
    <dgm:cxn modelId="{4B128D62-F324-4865-B11E-0607FEAEAD86}" type="presParOf" srcId="{4E2DAD58-16AB-4115-8257-AC4A989E0093}" destId="{1413A29C-1CB1-4596-AE8B-2ABEA9B0357D}" srcOrd="1" destOrd="0" presId="urn:microsoft.com/office/officeart/2008/layout/AlternatingHexagons"/>
    <dgm:cxn modelId="{9CFD19AA-E4CA-4E78-BF95-3D196D37EABA}" type="presParOf" srcId="{4E2DAD58-16AB-4115-8257-AC4A989E0093}" destId="{518DDC16-F398-4306-9E62-3D08E74D129A}" srcOrd="2" destOrd="0" presId="urn:microsoft.com/office/officeart/2008/layout/AlternatingHexagons"/>
    <dgm:cxn modelId="{DB5F6FA5-A0B4-4BCB-8268-E375D543A3D4}" type="presParOf" srcId="{4E2DAD58-16AB-4115-8257-AC4A989E0093}" destId="{8B072B64-B620-4D4D-9E36-3AAB1871F387}" srcOrd="3" destOrd="0" presId="urn:microsoft.com/office/officeart/2008/layout/AlternatingHexagons"/>
    <dgm:cxn modelId="{108A90B8-4C6F-4625-8A6D-EB80ED72038B}" type="presParOf" srcId="{4E2DAD58-16AB-4115-8257-AC4A989E0093}" destId="{28D5056D-EADB-40B6-890C-5A8A85A28606}" srcOrd="4" destOrd="0" presId="urn:microsoft.com/office/officeart/2008/layout/AlternatingHexagons"/>
    <dgm:cxn modelId="{D67E3C28-B0FC-482F-A0FE-66E7D74D9702}" type="presParOf" srcId="{3D8F2F1B-BA89-4626-BEE3-9B17ACB4D50D}" destId="{A804D75E-53F8-40FE-B2DA-CD6F81B3E559}" srcOrd="1" destOrd="0" presId="urn:microsoft.com/office/officeart/2008/layout/AlternatingHexagons"/>
    <dgm:cxn modelId="{4C0D2606-1E02-40B7-86DB-6D82CFD18689}" type="presParOf" srcId="{3D8F2F1B-BA89-4626-BEE3-9B17ACB4D50D}" destId="{1761A1ED-FC8F-4E71-9F93-DF53DA33BCA0}" srcOrd="2" destOrd="0" presId="urn:microsoft.com/office/officeart/2008/layout/AlternatingHexagons"/>
    <dgm:cxn modelId="{A6060553-E8A7-4CF6-80D4-C34EB99627DF}" type="presParOf" srcId="{1761A1ED-FC8F-4E71-9F93-DF53DA33BCA0}" destId="{65E2A4C7-FBB5-4F69-A673-FE159429A5E3}" srcOrd="0" destOrd="0" presId="urn:microsoft.com/office/officeart/2008/layout/AlternatingHexagons"/>
    <dgm:cxn modelId="{1FC54AF6-880C-4EAE-93CC-05DDFE5615BA}" type="presParOf" srcId="{1761A1ED-FC8F-4E71-9F93-DF53DA33BCA0}" destId="{8D55AF42-67BB-459D-89DD-7AAEC8A6E6A0}" srcOrd="1" destOrd="0" presId="urn:microsoft.com/office/officeart/2008/layout/AlternatingHexagons"/>
    <dgm:cxn modelId="{FDA8673D-6E3D-49D9-8FD6-4196613CE901}" type="presParOf" srcId="{1761A1ED-FC8F-4E71-9F93-DF53DA33BCA0}" destId="{B508B629-92FF-4EE1-B1B9-477D87580830}" srcOrd="2" destOrd="0" presId="urn:microsoft.com/office/officeart/2008/layout/AlternatingHexagons"/>
    <dgm:cxn modelId="{C8118DA5-2EBE-429A-953E-85B006740EF6}" type="presParOf" srcId="{1761A1ED-FC8F-4E71-9F93-DF53DA33BCA0}" destId="{73A3E3BE-0A61-4FD7-B594-3373272EB3A2}" srcOrd="3" destOrd="0" presId="urn:microsoft.com/office/officeart/2008/layout/AlternatingHexagons"/>
    <dgm:cxn modelId="{113FE9B7-4733-4E9A-9307-786AB91B8026}" type="presParOf" srcId="{1761A1ED-FC8F-4E71-9F93-DF53DA33BCA0}" destId="{BDFE3831-7EF6-4D0F-9BC7-4D9452B89D2E}" srcOrd="4" destOrd="0" presId="urn:microsoft.com/office/officeart/2008/layout/AlternatingHexagons"/>
    <dgm:cxn modelId="{A42D8D23-C721-428F-9ADC-047C899211BA}" type="presParOf" srcId="{3D8F2F1B-BA89-4626-BEE3-9B17ACB4D50D}" destId="{D5AAB2AD-1AAD-46DB-BE75-D6CA0772AF2B}" srcOrd="3" destOrd="0" presId="urn:microsoft.com/office/officeart/2008/layout/AlternatingHexagons"/>
    <dgm:cxn modelId="{C808105D-4DFA-47B9-B20C-8015E47B01F4}" type="presParOf" srcId="{3D8F2F1B-BA89-4626-BEE3-9B17ACB4D50D}" destId="{8AE29FD2-8B7E-462F-A78E-003C7F4D039B}" srcOrd="4" destOrd="0" presId="urn:microsoft.com/office/officeart/2008/layout/AlternatingHexagons"/>
    <dgm:cxn modelId="{94EB0646-B57B-4FFC-B96F-7CE2AEC0EA4B}" type="presParOf" srcId="{8AE29FD2-8B7E-462F-A78E-003C7F4D039B}" destId="{911D034E-590B-4E8C-AA93-8C789AEE71FD}" srcOrd="0" destOrd="0" presId="urn:microsoft.com/office/officeart/2008/layout/AlternatingHexagons"/>
    <dgm:cxn modelId="{9F9F377F-95C0-47E3-BD00-7C3A718EF07B}" type="presParOf" srcId="{8AE29FD2-8B7E-462F-A78E-003C7F4D039B}" destId="{46C1C312-10A3-408B-B8BE-902DA18718E5}" srcOrd="1" destOrd="0" presId="urn:microsoft.com/office/officeart/2008/layout/AlternatingHexagons"/>
    <dgm:cxn modelId="{01309E72-3498-412F-B90F-735FFEDD0A8D}" type="presParOf" srcId="{8AE29FD2-8B7E-462F-A78E-003C7F4D039B}" destId="{1D98BE96-DDAE-4B89-847E-F3DC9E5F68A6}" srcOrd="2" destOrd="0" presId="urn:microsoft.com/office/officeart/2008/layout/AlternatingHexagons"/>
    <dgm:cxn modelId="{46EAA3FF-8BC2-443F-8E08-3301511E8832}" type="presParOf" srcId="{8AE29FD2-8B7E-462F-A78E-003C7F4D039B}" destId="{2F077AA4-F172-4C27-9793-8D797E3739ED}" srcOrd="3" destOrd="0" presId="urn:microsoft.com/office/officeart/2008/layout/AlternatingHexagons"/>
    <dgm:cxn modelId="{5589EF4A-35E9-4C39-8706-5C2B17BE34E2}" type="presParOf" srcId="{8AE29FD2-8B7E-462F-A78E-003C7F4D039B}" destId="{E36778B3-5C42-41E2-A395-F9A4FC2E22F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444F-2A9F-46D5-B03C-442D86582F07}">
      <dsp:nvSpPr>
        <dsp:cNvPr id="0" name=""/>
        <dsp:cNvSpPr/>
      </dsp:nvSpPr>
      <dsp:spPr>
        <a:xfrm rot="5400000">
          <a:off x="4056241" y="98796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ГИА</a:t>
          </a:r>
        </a:p>
      </dsp:txBody>
      <dsp:txXfrm rot="-5400000">
        <a:off x="4355051" y="234117"/>
        <a:ext cx="892149" cy="1025457"/>
      </dsp:txXfrm>
    </dsp:sp>
    <dsp:sp modelId="{1413A29C-1CB1-4596-AE8B-2ABEA9B0357D}">
      <dsp:nvSpPr>
        <dsp:cNvPr id="0" name=""/>
        <dsp:cNvSpPr/>
      </dsp:nvSpPr>
      <dsp:spPr>
        <a:xfrm>
          <a:off x="5552440" y="292228"/>
          <a:ext cx="3901366" cy="89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/>
            <a:t>Всероссийские проверочные работы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/>
            <a:t>Государственная итоговая аттестация</a:t>
          </a:r>
        </a:p>
      </dsp:txBody>
      <dsp:txXfrm>
        <a:off x="5552440" y="292228"/>
        <a:ext cx="3901366" cy="893861"/>
      </dsp:txXfrm>
    </dsp:sp>
    <dsp:sp modelId="{28D5056D-EADB-40B6-890C-5A8A85A28606}">
      <dsp:nvSpPr>
        <dsp:cNvPr id="0" name=""/>
        <dsp:cNvSpPr/>
      </dsp:nvSpPr>
      <dsp:spPr>
        <a:xfrm rot="5400000">
          <a:off x="2656454" y="98796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ВПР</a:t>
          </a:r>
        </a:p>
      </dsp:txBody>
      <dsp:txXfrm rot="-5400000">
        <a:off x="2955264" y="234117"/>
        <a:ext cx="892149" cy="1025457"/>
      </dsp:txXfrm>
    </dsp:sp>
    <dsp:sp modelId="{65E2A4C7-FBB5-4F69-A673-FE159429A5E3}">
      <dsp:nvSpPr>
        <dsp:cNvPr id="0" name=""/>
        <dsp:cNvSpPr/>
      </dsp:nvSpPr>
      <dsp:spPr>
        <a:xfrm rot="5400000">
          <a:off x="3938468" y="1363327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НИКО</a:t>
          </a:r>
        </a:p>
      </dsp:txBody>
      <dsp:txXfrm rot="-5400000">
        <a:off x="4237278" y="1498648"/>
        <a:ext cx="892149" cy="1025457"/>
      </dsp:txXfrm>
    </dsp:sp>
    <dsp:sp modelId="{8D55AF42-67BB-459D-89DD-7AAEC8A6E6A0}">
      <dsp:nvSpPr>
        <dsp:cNvPr id="0" name=""/>
        <dsp:cNvSpPr/>
      </dsp:nvSpPr>
      <dsp:spPr>
        <a:xfrm>
          <a:off x="279392" y="1817975"/>
          <a:ext cx="3676437" cy="260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/>
            <a:t>Национальные исследования качества образования</a:t>
          </a:r>
        </a:p>
      </dsp:txBody>
      <dsp:txXfrm>
        <a:off x="279392" y="1817975"/>
        <a:ext cx="3676437" cy="260060"/>
      </dsp:txXfrm>
    </dsp:sp>
    <dsp:sp modelId="{BDFE3831-7EF6-4D0F-9BC7-4D9452B89D2E}">
      <dsp:nvSpPr>
        <dsp:cNvPr id="0" name=""/>
        <dsp:cNvSpPr/>
      </dsp:nvSpPr>
      <dsp:spPr>
        <a:xfrm rot="5400000">
          <a:off x="5261409" y="1386359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560219" y="1521680"/>
        <a:ext cx="892149" cy="1025457"/>
      </dsp:txXfrm>
    </dsp:sp>
    <dsp:sp modelId="{911D034E-590B-4E8C-AA93-8C789AEE71FD}">
      <dsp:nvSpPr>
        <dsp:cNvPr id="0" name=""/>
        <dsp:cNvSpPr/>
      </dsp:nvSpPr>
      <dsp:spPr>
        <a:xfrm rot="5400000">
          <a:off x="4083141" y="2620141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</a:t>
          </a:r>
        </a:p>
      </dsp:txBody>
      <dsp:txXfrm rot="-5400000">
        <a:off x="4381951" y="2755462"/>
        <a:ext cx="892149" cy="1025457"/>
      </dsp:txXfrm>
    </dsp:sp>
    <dsp:sp modelId="{46C1C312-10A3-408B-B8BE-902DA18718E5}">
      <dsp:nvSpPr>
        <dsp:cNvPr id="0" name=""/>
        <dsp:cNvSpPr/>
      </dsp:nvSpPr>
      <dsp:spPr>
        <a:xfrm>
          <a:off x="5817531" y="3021633"/>
          <a:ext cx="3455694" cy="50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/>
            <a:t>Международные исследования </a:t>
          </a:r>
        </a:p>
      </dsp:txBody>
      <dsp:txXfrm>
        <a:off x="5817531" y="3021633"/>
        <a:ext cx="3455694" cy="508491"/>
      </dsp:txXfrm>
    </dsp:sp>
    <dsp:sp modelId="{E36778B3-5C42-41E2-A395-F9A4FC2E22F6}">
      <dsp:nvSpPr>
        <dsp:cNvPr id="0" name=""/>
        <dsp:cNvSpPr/>
      </dsp:nvSpPr>
      <dsp:spPr>
        <a:xfrm rot="5400000">
          <a:off x="2767872" y="2627829"/>
          <a:ext cx="1489769" cy="129609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PISA</a:t>
          </a:r>
          <a:endParaRPr lang="ru-RU" sz="3000" kern="1200" dirty="0"/>
        </a:p>
      </dsp:txBody>
      <dsp:txXfrm rot="-5400000">
        <a:off x="3066682" y="2763150"/>
        <a:ext cx="892149" cy="1025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82650"/>
            <a:ext cx="5810250" cy="43576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0400" y="5520245"/>
            <a:ext cx="6002843" cy="522950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47264" y="0"/>
            <a:ext cx="3256379" cy="5807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47264" y="11040883"/>
            <a:ext cx="3256379" cy="58070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84FBB0B-6AEF-4F85-8AFC-3E9FB81EB932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237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0A87D-A611-4407-9F4B-965663F778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1BED330-154F-4638-B851-1FB187A1612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23.08.2022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93D2177-61D3-4E74-A489-21D330639FA5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69E252D-B276-4058-8CF5-FBAB4CBF866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23.08.2022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572EE45-1036-4172-BD54-9091E6E911A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tkrytyy-bank-zadaniy-dlya-otsenki-yestestvennonauchnoy-gramotnosti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fioco.ru/%D0%BF%D1%80%D0%B8%D0%BC%D0%B5%D1%80%D1%8B-%D0%B7%D0%B0%D0%B4%D0%B0%D1%87-pisa" TargetMode="External"/><Relationship Id="rId5" Type="http://schemas.openxmlformats.org/officeDocument/2006/relationships/hyperlink" Target="http://center-imc.ru/wp-content/uploads/2020/02/10120.pdf" TargetMode="External"/><Relationship Id="rId4" Type="http://schemas.openxmlformats.org/officeDocument/2006/relationships/hyperlink" Target="http://skiv.instrao.ru/bank-zadani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yx9Z/ZyQ17pr3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09" y="148429"/>
            <a:ext cx="2134696" cy="1667873"/>
          </a:xfrm>
          <a:prstGeom prst="rect">
            <a:avLst/>
          </a:prstGeom>
        </p:spPr>
      </p:pic>
      <p:pic>
        <p:nvPicPr>
          <p:cNvPr id="7" name="Picture 2" descr="https://xn----7sbbadhjisefcg7brkdid3ai1k6ila.xn--p1ai/storage/courses/photo/enfeRPXJB8qyDnP65ZttaM4aTdrnNxAf6u3SF9f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0" y="87808"/>
            <a:ext cx="1973259" cy="18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Shape 1"/>
          <p:cNvSpPr txBox="1"/>
          <p:nvPr/>
        </p:nvSpPr>
        <p:spPr>
          <a:xfrm>
            <a:off x="0" y="2588981"/>
            <a:ext cx="9144000" cy="2122174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ФУНКЦИОНАЛЬНАЯ ГРАМОТНОСТЬ - СОВРЕМЕННЫЙ ВЫЗОВ ДЛЯ ОБРАЗОВАНИЯ</a:t>
            </a:r>
            <a:endParaRPr lang="en-US" sz="3200" b="1" strike="noStrike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200" b="1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00000"/>
              </a:lnSpc>
            </a:pPr>
            <a:r>
              <a:rPr lang="ru-RU" sz="3900" b="1" strike="noStrike" spc="-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3900" b="0" strike="noStrike" spc="-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1376" y="6112404"/>
            <a:ext cx="1271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25.08.2022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6866" name="Picture 2" descr="fgos20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569" y="241301"/>
            <a:ext cx="2805460" cy="15780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095946" y="476785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методист 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Тоболовская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Жидкова Т.В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5E6B6-1912-000F-F381-0680FB68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69F2C9-6759-7339-7905-9C1831CF12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2B4A2-8B41-0CF8-D233-6C185E61A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366"/>
            <a:ext cx="9144000" cy="55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4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34588" y="4119241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Приобретение опыта успешной деятельности, разрешения проблем, принятия решений, позитивного поведения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" y="205873"/>
            <a:ext cx="8943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ЭФФЕКТИВНЫЕ ПЕДАГОГИЧЕСКИЕ ПРАКТИКИ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217172" y="1663707"/>
            <a:ext cx="2560317" cy="14136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200" dirty="0">
                <a:solidFill>
                  <a:schemeClr val="bg1"/>
                </a:solidFill>
              </a:rPr>
              <a:t>Создание учебных ситуаций, инициирующих учебную деятельность учащихся, мотивирующих их на учебную деятельность и проясняющих смыслы этой деятельности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/>
          </p:nvPr>
        </p:nvSpPr>
        <p:spPr>
          <a:xfrm>
            <a:off x="3252652" y="879165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Учение в общении, или учебное сотрудничество, задания на работу в парах и малых группах</a:t>
            </a:r>
          </a:p>
        </p:txBody>
      </p:sp>
      <p:sp>
        <p:nvSpPr>
          <p:cNvPr id="9" name="Текст 2"/>
          <p:cNvSpPr>
            <a:spLocks noGrp="1"/>
          </p:cNvSpPr>
          <p:nvPr>
            <p:ph type="body"/>
          </p:nvPr>
        </p:nvSpPr>
        <p:spPr>
          <a:xfrm>
            <a:off x="6270715" y="1612093"/>
            <a:ext cx="2560317" cy="1413601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Поисковая активность – задания поискового характера, учебные исследования, проекты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/>
          </p:nvPr>
        </p:nvSpPr>
        <p:spPr>
          <a:xfrm>
            <a:off x="6262006" y="4052093"/>
            <a:ext cx="2560317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Интеграция знаний: общие методологические подходы, выявление связей, аналогий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/>
          </p:nvPr>
        </p:nvSpPr>
        <p:spPr>
          <a:xfrm>
            <a:off x="3180792" y="5239149"/>
            <a:ext cx="2549439" cy="1413600"/>
          </a:xfrm>
          <a:solidFill>
            <a:schemeClr val="accent1">
              <a:lumMod val="75000"/>
            </a:schemeClr>
          </a:solidFill>
        </p:spPr>
        <p:txBody>
          <a:bodyPr lIns="72000" tIns="72000" rIns="72000" bIns="72000" anchor="ctr">
            <a:normAutofit/>
          </a:bodyPr>
          <a:lstStyle/>
          <a:p>
            <a:pPr marL="0" indent="0" algn="just">
              <a:buNone/>
            </a:pPr>
            <a:r>
              <a:rPr lang="ru-RU" sz="1200" dirty="0">
                <a:solidFill>
                  <a:schemeClr val="bg1"/>
                </a:solidFill>
              </a:rPr>
              <a:t>Оценочная самостоятельность школьников, задания на само- и взаимооценку: кейсы, ролевые игры, диспуты и др.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2891243" y="2495094"/>
            <a:ext cx="3257008" cy="256458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ФОРМИРУЕМ ФУНКЦИОНАЛЬНУЮ ГРАМОТНОСТЬ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" y="856306"/>
            <a:ext cx="283028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3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5;p7">
            <a:extLst>
              <a:ext uri="{FF2B5EF4-FFF2-40B4-BE49-F238E27FC236}">
                <a16:creationId xmlns:a16="http://schemas.microsoft.com/office/drawing/2014/main" id="{283441D5-BD7C-48CD-12FA-FABDA3F8E8D2}"/>
              </a:ext>
            </a:extLst>
          </p:cNvPr>
          <p:cNvSpPr txBox="1">
            <a:spLocks/>
          </p:cNvSpPr>
          <p:nvPr/>
        </p:nvSpPr>
        <p:spPr>
          <a:xfrm>
            <a:off x="726583" y="1124577"/>
            <a:ext cx="7134717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hlink"/>
                </a:solidFill>
                <a:hlinkClick r:id="rId2"/>
              </a:rPr>
              <a:t>https://fg.resh.edu.ru/</a:t>
            </a:r>
            <a:r>
              <a:rPr lang="en-US" sz="2000" dirty="0"/>
              <a:t> </a:t>
            </a:r>
            <a:endParaRPr lang="ru-RU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hlink"/>
                </a:solidFill>
                <a:hlinkClick r:id="rId3"/>
              </a:rPr>
              <a:t>https://fipi.ru/otkrytyy-bank-zadaniy-dlya-otsenki-yestestvennonauchnoy-gramotnosti</a:t>
            </a: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hlink"/>
                </a:solidFill>
                <a:hlinkClick r:id="rId4"/>
              </a:rPr>
              <a:t>http://skiv.instrao.ru/bank-zadaniy/</a:t>
            </a: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hlink"/>
                </a:solidFill>
                <a:hlinkClick r:id="rId5"/>
              </a:rPr>
              <a:t>http://center-imc.ru/wp-content/uploads/2020/02/10120.pdf</a:t>
            </a: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000" u="sng" dirty="0">
                <a:solidFill>
                  <a:schemeClr val="hlink"/>
                </a:solidFill>
                <a:hlinkClick r:id="rId6"/>
              </a:rPr>
              <a:t>https://fioco.ru/%D0%BF%D1%80%D0%B8%D0%BC%D0%B5%D1%80%D1%8B-%D0%B7%D0%B0%D0%B4%D0%B0%D1%87-pisa</a:t>
            </a:r>
            <a:endParaRPr lang="ru-RU" sz="2000" u="sng" dirty="0">
              <a:solidFill>
                <a:schemeClr val="hlink"/>
              </a:solidFill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endParaRPr lang="ru-RU" sz="3200" u="sng" dirty="0">
              <a:solidFill>
                <a:schemeClr val="hlink"/>
              </a:solidFill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endParaRPr lang="ru-RU" sz="3200" u="sng" dirty="0">
              <a:solidFill>
                <a:schemeClr val="hlink"/>
              </a:solidFill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ts val="3200"/>
            </a:pPr>
            <a:endParaRPr lang="en-US" sz="3200" dirty="0"/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ts val="3200"/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FFE96-3533-6D23-BC3F-0A4EA0CF515C}"/>
              </a:ext>
            </a:extLst>
          </p:cNvPr>
          <p:cNvSpPr txBox="1"/>
          <p:nvPr/>
        </p:nvSpPr>
        <p:spPr>
          <a:xfrm>
            <a:off x="1780683" y="304800"/>
            <a:ext cx="7134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Банки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тренировочных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</p:txBody>
      </p:sp>
    </p:spTree>
    <p:extLst>
      <p:ext uri="{BB962C8B-B14F-4D97-AF65-F5344CB8AC3E}">
        <p14:creationId xmlns:p14="http://schemas.microsoft.com/office/powerpoint/2010/main" val="331753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160628-CCD9-2086-3F43-50995114E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637"/>
            <a:ext cx="9086210" cy="50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7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ECA2E6-6A44-7978-2575-178651A3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32E411-EC66-47B7-639B-75A243755485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C868FE-07DE-5F6D-55E3-EACB87181077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4003BC-BF08-3FAE-E59F-0B5B9CDAB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5" t="299"/>
          <a:stretch/>
        </p:blipFill>
        <p:spPr>
          <a:xfrm>
            <a:off x="101600" y="282519"/>
            <a:ext cx="9042400" cy="4652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83618-9185-9CE0-6FE4-860F3098772C}"/>
              </a:ext>
            </a:extLst>
          </p:cNvPr>
          <p:cNvSpPr txBox="1"/>
          <p:nvPr/>
        </p:nvSpPr>
        <p:spPr>
          <a:xfrm>
            <a:off x="1346200" y="6039535"/>
            <a:ext cx="670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Инструкция по проведению мероприятия на РЭШ по ФГ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55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4333" y="287220"/>
            <a:ext cx="7951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Механизмы повышения качества общего образования в России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231" y="918151"/>
            <a:ext cx="857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1.Обновление учебных и методических материалов с учетом переориентации системы образования на новые результаты, связанные с «навыками 21 века», – функциональной грамотностью учащихся и развитием позитивных установок, мотивации обучения и стратегий поведения учащихся в различных ситуациях, готовности жить в эпоху перемен. </a:t>
            </a:r>
          </a:p>
          <a:p>
            <a:pPr>
              <a:buNone/>
            </a:pPr>
            <a:r>
              <a:rPr lang="ru-RU" dirty="0" smtClean="0"/>
              <a:t>2.Целенаправленное повышение квалификации учителей через систему подготовки, переподготовки и повышения квалификации учителей, в которых </a:t>
            </a:r>
            <a:r>
              <a:rPr lang="ru-RU" dirty="0" smtClean="0">
                <a:solidFill>
                  <a:srgbClr val="C00000"/>
                </a:solidFill>
              </a:rPr>
              <a:t>требуется кардинальное обновление содержания </a:t>
            </a:r>
            <a:r>
              <a:rPr lang="ru-RU" dirty="0" smtClean="0"/>
              <a:t>и методов обучения, направленное на повышение качества и эффективности работы учителей .</a:t>
            </a:r>
          </a:p>
          <a:p>
            <a:pPr>
              <a:buNone/>
            </a:pPr>
            <a:r>
              <a:rPr lang="ru-RU" dirty="0" smtClean="0"/>
              <a:t>3.Введение комплексного мониторинга образовательных достижений учащихся и качества образования с использованием современных измерителей для комплексной оценки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 результатов. </a:t>
            </a:r>
          </a:p>
          <a:p>
            <a:pPr>
              <a:buNone/>
            </a:pPr>
            <a:r>
              <a:rPr lang="ru-RU" dirty="0" smtClean="0"/>
              <a:t>4.Широкое информирование профессионального сообщества и общественности о результатах и инструментарии международных исследований.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64399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Что делать? </a:t>
            </a:r>
          </a:p>
          <a:p>
            <a:r>
              <a:rPr lang="ru-RU" sz="2800" b="1" dirty="0" smtClean="0"/>
              <a:t>Эффективное введение ФГОС: </a:t>
            </a:r>
          </a:p>
          <a:p>
            <a:r>
              <a:rPr lang="ru-RU" sz="2800" dirty="0" smtClean="0"/>
              <a:t> реализация педагогических практик развивающего обучения </a:t>
            </a:r>
          </a:p>
          <a:p>
            <a:r>
              <a:rPr lang="ru-RU" sz="2800" dirty="0" smtClean="0"/>
              <a:t> </a:t>
            </a:r>
            <a:r>
              <a:rPr lang="ru-RU" sz="2800" i="1" dirty="0" smtClean="0"/>
              <a:t>внедрение новой системы учебных заданий и учебных ситуаций, ориентированных на формирование функциональной грамотности </a:t>
            </a:r>
          </a:p>
          <a:p>
            <a:r>
              <a:rPr lang="ru-RU" sz="2800" dirty="0" smtClean="0"/>
              <a:t> повышение квалификации учителей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Учебно-методические средства обучения: </a:t>
            </a:r>
          </a:p>
          <a:p>
            <a:r>
              <a:rPr lang="ru-RU" sz="2800" dirty="0" smtClean="0"/>
              <a:t> </a:t>
            </a:r>
            <a:r>
              <a:rPr lang="ru-RU" sz="2800" b="1" i="1" dirty="0" smtClean="0"/>
              <a:t>технологии развивающего обучения </a:t>
            </a:r>
          </a:p>
          <a:p>
            <a:r>
              <a:rPr lang="ru-RU" sz="2800" dirty="0" smtClean="0"/>
              <a:t> </a:t>
            </a:r>
            <a:r>
              <a:rPr lang="ru-RU" sz="2800" b="1" i="1" dirty="0" smtClean="0"/>
              <a:t>эффективные педагогические практики </a:t>
            </a:r>
          </a:p>
          <a:p>
            <a:r>
              <a:rPr lang="ru-RU" sz="2800" dirty="0" smtClean="0"/>
              <a:t> </a:t>
            </a:r>
            <a:r>
              <a:rPr lang="ru-RU" sz="2800" b="1" i="1" dirty="0" smtClean="0"/>
              <a:t>учебные задания и учебные ситуации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9059" y="6483253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70286-9A37-49D5-84CC-170BFF34E83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51214" y="192428"/>
            <a:ext cx="1538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551214" y="192428"/>
            <a:ext cx="1538" cy="626298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1340768"/>
            <a:ext cx="8784976" cy="83099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учебные задания, представленные во </a:t>
            </a:r>
            <a:r>
              <a:rPr lang="ru-RU" altLang="ru-RU" sz="3000" b="1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внеучебном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контексте</a:t>
            </a:r>
            <a:endParaRPr lang="ru-RU" altLang="ru-RU" sz="3000" b="1" i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07504" y="2237963"/>
            <a:ext cx="8784976" cy="83099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учебные задания, 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со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держащие указаний на способ действия </a:t>
            </a:r>
            <a:endParaRPr lang="ru-RU" altLang="ru-RU" sz="3000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07504" y="3140968"/>
            <a:ext cx="8784976" cy="83099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проекты</a:t>
            </a: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которые способствуют присвоению знаний</a:t>
            </a:r>
            <a:endParaRPr lang="ru-RU" altLang="ru-RU" sz="3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7504" y="4077072"/>
            <a:ext cx="8784976" cy="156966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учебные задания, способствующие приобретению 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опыта позитивных действий </a:t>
            </a: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(кейсы, ролевые и деловые игры, реализация проектов и др.)</a:t>
            </a:r>
            <a:endParaRPr lang="ru-RU" altLang="ru-RU" sz="3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" y="207963"/>
            <a:ext cx="9009190" cy="988033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Задания, которых не хватает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 учебном процессе </a:t>
            </a:r>
            <a:endParaRPr lang="ru-RU" sz="32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07504" y="5733256"/>
            <a:ext cx="8784976" cy="830997"/>
          </a:xfrm>
          <a:prstGeom prst="rect">
            <a:avLst/>
          </a:prstGeom>
          <a:solidFill>
            <a:srgbClr val="0033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Нужны учебные задания, способствующие </a:t>
            </a:r>
            <a:r>
              <a:rPr lang="ru-RU" altLang="ru-RU" sz="3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осознанию смысла </a:t>
            </a:r>
            <a:r>
              <a:rPr lang="ru-RU" altLang="ru-RU" sz="3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изучаемого материала</a:t>
            </a:r>
            <a:endParaRPr lang="ru-RU" altLang="ru-RU" sz="3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3247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76256" y="6248400"/>
            <a:ext cx="1581944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E74896-12CE-4C79-95DD-A965AB7E9838}" type="slidenum">
              <a:rPr lang="ru-RU" altLang="ru-RU">
                <a:latin typeface="Times New Roman" panose="02020603050405020304" pitchFamily="18" charset="0"/>
              </a:rPr>
              <a:pPr/>
              <a:t>18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">
          <a:xfrm>
            <a:off x="1" y="207963"/>
            <a:ext cx="9009190" cy="988033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Какие задания необходимо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предлагать учащимся? Классы задани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й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" name="Горизонтальный свиток 7"/>
          <p:cNvSpPr/>
          <p:nvPr/>
        </p:nvSpPr>
        <p:spPr bwMode="auto">
          <a:xfrm>
            <a:off x="144326" y="5661248"/>
            <a:ext cx="5111750" cy="395288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Ценностно-смысловые установки</a:t>
            </a:r>
            <a:endParaRPr lang="ru-RU" sz="2000" dirty="0">
              <a:latin typeface="Arial" charset="0"/>
              <a:cs typeface="+mn-cs"/>
            </a:endParaRPr>
          </a:p>
        </p:txBody>
      </p:sp>
      <p:sp>
        <p:nvSpPr>
          <p:cNvPr id="9" name="Горизонтальный свиток 8"/>
          <p:cNvSpPr/>
          <p:nvPr/>
        </p:nvSpPr>
        <p:spPr bwMode="auto">
          <a:xfrm>
            <a:off x="144326" y="4652305"/>
            <a:ext cx="5111750" cy="396875"/>
          </a:xfrm>
          <a:prstGeom prst="horizontalScroll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Рефлексия. Личностные смыслы учения</a:t>
            </a:r>
          </a:p>
        </p:txBody>
      </p:sp>
      <p:sp>
        <p:nvSpPr>
          <p:cNvPr id="11" name="Горизонтальный свиток 10"/>
          <p:cNvSpPr/>
          <p:nvPr/>
        </p:nvSpPr>
        <p:spPr bwMode="auto">
          <a:xfrm>
            <a:off x="143508" y="2888940"/>
            <a:ext cx="5111750" cy="39528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 err="1">
                <a:latin typeface="Arial" charset="0"/>
                <a:cs typeface="+mn-cs"/>
              </a:rPr>
              <a:t>Саморегуляция</a:t>
            </a:r>
            <a:r>
              <a:rPr lang="ru-RU" sz="2000" b="1" cap="small" dirty="0">
                <a:latin typeface="Arial" charset="0"/>
                <a:cs typeface="+mn-cs"/>
              </a:rPr>
              <a:t>, самоорганизация</a:t>
            </a:r>
            <a:endParaRPr lang="ru-RU" sz="2000" b="1" i="1" dirty="0">
              <a:latin typeface="Arial" charset="0"/>
              <a:cs typeface="+mn-cs"/>
            </a:endParaRPr>
          </a:p>
        </p:txBody>
      </p:sp>
      <p:sp>
        <p:nvSpPr>
          <p:cNvPr id="12" name="Горизонтальный свиток 11"/>
          <p:cNvSpPr/>
          <p:nvPr/>
        </p:nvSpPr>
        <p:spPr bwMode="auto">
          <a:xfrm>
            <a:off x="143508" y="3320988"/>
            <a:ext cx="5113337" cy="395288"/>
          </a:xfrm>
          <a:prstGeom prst="horizontalScroll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Сотрудничество</a:t>
            </a:r>
          </a:p>
        </p:txBody>
      </p:sp>
      <p:sp>
        <p:nvSpPr>
          <p:cNvPr id="13" name="Горизонтальный свиток 12"/>
          <p:cNvSpPr/>
          <p:nvPr/>
        </p:nvSpPr>
        <p:spPr bwMode="auto">
          <a:xfrm>
            <a:off x="143508" y="3753036"/>
            <a:ext cx="5113338" cy="395287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Коммуникация</a:t>
            </a:r>
            <a:endParaRPr lang="ru-RU" sz="2000" b="1" i="1" dirty="0">
              <a:latin typeface="Arial" charset="0"/>
              <a:cs typeface="+mn-cs"/>
            </a:endParaRPr>
          </a:p>
        </p:txBody>
      </p:sp>
      <p:sp>
        <p:nvSpPr>
          <p:cNvPr id="17" name="Горизонтальный свиток 16"/>
          <p:cNvSpPr/>
          <p:nvPr/>
        </p:nvSpPr>
        <p:spPr bwMode="auto">
          <a:xfrm>
            <a:off x="144000" y="1268760"/>
            <a:ext cx="5111750" cy="720000"/>
          </a:xfrm>
          <a:prstGeom prst="horizontalScroll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000" b="1" cap="small" dirty="0" smtClean="0">
                <a:latin typeface="Arial" charset="0"/>
                <a:cs typeface="+mn-cs"/>
              </a:rPr>
              <a:t>Применение знаний в ситуациях,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000" b="1" cap="small" dirty="0" smtClean="0">
                <a:latin typeface="Arial" charset="0"/>
                <a:cs typeface="+mn-cs"/>
              </a:rPr>
              <a:t>приближенных к реальным</a:t>
            </a:r>
            <a:endParaRPr lang="ru-RU" sz="2000" b="1" dirty="0">
              <a:latin typeface="Arial" charset="0"/>
              <a:cs typeface="+mn-cs"/>
            </a:endParaRPr>
          </a:p>
        </p:txBody>
      </p:sp>
      <p:sp>
        <p:nvSpPr>
          <p:cNvPr id="19" name="Горизонтальный свиток 18"/>
          <p:cNvSpPr/>
          <p:nvPr/>
        </p:nvSpPr>
        <p:spPr bwMode="auto">
          <a:xfrm>
            <a:off x="1441450" y="6388324"/>
            <a:ext cx="5111750" cy="396875"/>
          </a:xfrm>
          <a:prstGeom prst="horizontalScroll">
            <a:avLst/>
          </a:prstGeom>
          <a:solidFill>
            <a:srgbClr val="F577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Использование ИКТ для обучения</a:t>
            </a:r>
            <a:endParaRPr lang="ru-RU" sz="2000" b="1" i="1" dirty="0">
              <a:latin typeface="Arial" charset="0"/>
              <a:cs typeface="+mn-cs"/>
            </a:endParaRPr>
          </a:p>
        </p:txBody>
      </p:sp>
      <p:sp>
        <p:nvSpPr>
          <p:cNvPr id="24590" name="Горизонтальный свиток 26"/>
          <p:cNvSpPr>
            <a:spLocks noChangeArrowheads="1"/>
          </p:cNvSpPr>
          <p:nvPr/>
        </p:nvSpPr>
        <p:spPr bwMode="auto">
          <a:xfrm>
            <a:off x="5445254" y="4365104"/>
            <a:ext cx="3563937" cy="917575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/>
              <a:t>особый тип  диагностических заданий </a:t>
            </a:r>
          </a:p>
          <a:p>
            <a:pPr algn="ctr"/>
            <a:r>
              <a:rPr lang="ru-RU" altLang="ru-RU" sz="1400" b="1" i="1" dirty="0"/>
              <a:t>с предметным содержанием;</a:t>
            </a:r>
          </a:p>
          <a:p>
            <a:pPr algn="ctr"/>
            <a:r>
              <a:rPr lang="ru-RU" altLang="ru-RU" sz="1400" b="1" i="1" u="sng" dirty="0"/>
              <a:t>там, где уместно</a:t>
            </a:r>
            <a:endParaRPr lang="ru-RU" altLang="ru-RU" sz="1400" i="1" u="sng" dirty="0"/>
          </a:p>
        </p:txBody>
      </p:sp>
      <p:sp>
        <p:nvSpPr>
          <p:cNvPr id="24591" name="Горизонтальный свиток 27"/>
          <p:cNvSpPr>
            <a:spLocks noChangeArrowheads="1"/>
          </p:cNvSpPr>
          <p:nvPr/>
        </p:nvSpPr>
        <p:spPr bwMode="auto">
          <a:xfrm>
            <a:off x="5472113" y="2456892"/>
            <a:ext cx="3563937" cy="1908000"/>
          </a:xfrm>
          <a:prstGeom prst="horizontalScroll">
            <a:avLst>
              <a:gd name="adj" fmla="val 12500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1" dirty="0">
                <a:solidFill>
                  <a:schemeClr val="bg2"/>
                </a:solidFill>
              </a:rPr>
              <a:t>“</a:t>
            </a:r>
            <a:r>
              <a:rPr lang="ru-RU" altLang="ru-RU" sz="1400" b="1" i="1" dirty="0" err="1"/>
              <a:t>метапредметные</a:t>
            </a:r>
            <a:r>
              <a:rPr lang="en-US" altLang="ru-RU" sz="1400" b="1" i="1" dirty="0"/>
              <a:t>”</a:t>
            </a:r>
            <a:r>
              <a:rPr lang="ru-RU" altLang="ru-RU" sz="1400" b="1" i="1" dirty="0"/>
              <a:t> задания (листы</a:t>
            </a:r>
          </a:p>
          <a:p>
            <a:pPr algn="ctr"/>
            <a:r>
              <a:rPr lang="ru-RU" altLang="ru-RU" sz="1400" b="1" i="1" dirty="0"/>
              <a:t>продвижения), задания  проектного</a:t>
            </a:r>
          </a:p>
          <a:p>
            <a:pPr algn="ctr"/>
            <a:r>
              <a:rPr lang="ru-RU" altLang="ru-RU" sz="1400" b="1" i="1" dirty="0"/>
              <a:t>типа,  задания для совместной </a:t>
            </a:r>
          </a:p>
          <a:p>
            <a:pPr algn="ctr"/>
            <a:r>
              <a:rPr lang="ru-RU" altLang="ru-RU" sz="1400" b="1" i="1" dirty="0"/>
              <a:t>работы, задания на развитие  речи</a:t>
            </a:r>
            <a:r>
              <a:rPr lang="ru-RU" altLang="ru-RU" sz="1400" b="1" i="1" dirty="0" smtClean="0"/>
              <a:t>;</a:t>
            </a:r>
          </a:p>
          <a:p>
            <a:pPr algn="ctr"/>
            <a:r>
              <a:rPr lang="ru-RU" altLang="ru-RU" sz="1400" b="1" i="1" u="sng" dirty="0" smtClean="0"/>
              <a:t>В каждой теме</a:t>
            </a:r>
            <a:endParaRPr lang="ru-RU" altLang="ru-RU" sz="1400" b="1" i="1" u="sng" dirty="0"/>
          </a:p>
        </p:txBody>
      </p:sp>
      <p:sp>
        <p:nvSpPr>
          <p:cNvPr id="24592" name="Горизонтальный свиток 28"/>
          <p:cNvSpPr>
            <a:spLocks noChangeArrowheads="1"/>
          </p:cNvSpPr>
          <p:nvPr/>
        </p:nvSpPr>
        <p:spPr bwMode="auto">
          <a:xfrm>
            <a:off x="5455257" y="5193196"/>
            <a:ext cx="3563937" cy="1204912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i="1" dirty="0">
                <a:solidFill>
                  <a:schemeClr val="bg2"/>
                </a:solidFill>
              </a:rPr>
              <a:t>“</a:t>
            </a:r>
            <a:r>
              <a:rPr lang="ru-RU" altLang="ru-RU" sz="1400" b="1" i="1" dirty="0" err="1"/>
              <a:t>метапредметные</a:t>
            </a:r>
            <a:r>
              <a:rPr lang="en-US" altLang="ru-RU" sz="1400" b="1" i="1" dirty="0"/>
              <a:t>”</a:t>
            </a:r>
            <a:r>
              <a:rPr lang="ru-RU" altLang="ru-RU" sz="1400" b="1" i="1" dirty="0"/>
              <a:t> задания (листы</a:t>
            </a:r>
          </a:p>
          <a:p>
            <a:pPr algn="ctr"/>
            <a:r>
              <a:rPr lang="ru-RU" altLang="ru-RU" sz="1400" b="1" i="1" dirty="0"/>
              <a:t>самооценки) , специальные вопросы к</a:t>
            </a:r>
          </a:p>
          <a:p>
            <a:pPr algn="ctr"/>
            <a:r>
              <a:rPr lang="ru-RU" altLang="ru-RU" sz="1400" b="1" i="1" dirty="0"/>
              <a:t>заданиям с предметным содержанием ;</a:t>
            </a:r>
          </a:p>
          <a:p>
            <a:pPr algn="ctr"/>
            <a:r>
              <a:rPr lang="ru-RU" altLang="ru-RU" sz="1400" b="1" i="1" u="sng" dirty="0"/>
              <a:t>до </a:t>
            </a:r>
            <a:r>
              <a:rPr lang="ru-RU" altLang="ru-RU" sz="1400" b="1" i="1" u="sng" dirty="0" smtClean="0"/>
              <a:t>10-15%</a:t>
            </a:r>
            <a:endParaRPr lang="ru-RU" altLang="ru-RU" sz="1400" i="1" u="sng" dirty="0"/>
          </a:p>
        </p:txBody>
      </p:sp>
      <p:sp>
        <p:nvSpPr>
          <p:cNvPr id="24593" name="Горизонтальный свиток 29"/>
          <p:cNvSpPr>
            <a:spLocks noChangeArrowheads="1"/>
          </p:cNvSpPr>
          <p:nvPr/>
        </p:nvSpPr>
        <p:spPr bwMode="auto">
          <a:xfrm>
            <a:off x="5472112" y="1232756"/>
            <a:ext cx="3563937" cy="1313253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 smtClean="0"/>
              <a:t>Продуктивные задания:</a:t>
            </a:r>
          </a:p>
          <a:p>
            <a:pPr algn="ctr"/>
            <a:r>
              <a:rPr lang="ru-RU" altLang="ru-RU" sz="1400" b="1" i="1" dirty="0" smtClean="0"/>
              <a:t>творческие,</a:t>
            </a:r>
            <a:r>
              <a:rPr lang="ru-RU" altLang="ru-RU" sz="1400" b="1" i="1" dirty="0"/>
              <a:t> </a:t>
            </a:r>
            <a:r>
              <a:rPr lang="ru-RU" altLang="ru-RU" sz="1400" b="1" i="1" dirty="0" smtClean="0"/>
              <a:t>исследования</a:t>
            </a:r>
            <a:r>
              <a:rPr lang="ru-RU" altLang="ru-RU" sz="1400" b="1" i="1" dirty="0"/>
              <a:t>,</a:t>
            </a:r>
          </a:p>
          <a:p>
            <a:pPr algn="ctr"/>
            <a:r>
              <a:rPr lang="ru-RU" altLang="ru-RU" sz="1400" b="1" i="1" dirty="0"/>
              <a:t>задания проектного </a:t>
            </a:r>
            <a:r>
              <a:rPr lang="ru-RU" altLang="ru-RU" sz="1400" b="1" i="1" dirty="0" smtClean="0"/>
              <a:t>типа</a:t>
            </a:r>
            <a:endParaRPr lang="ru-RU" altLang="ru-RU" sz="1400" b="1" i="1" dirty="0"/>
          </a:p>
          <a:p>
            <a:pPr algn="ctr"/>
            <a:r>
              <a:rPr lang="ru-RU" altLang="ru-RU" sz="1400" b="1" i="1" u="sng" dirty="0"/>
              <a:t>до 30-40% </a:t>
            </a:r>
          </a:p>
        </p:txBody>
      </p:sp>
      <p:sp>
        <p:nvSpPr>
          <p:cNvPr id="20" name="Горизонтальный свиток 19"/>
          <p:cNvSpPr/>
          <p:nvPr/>
        </p:nvSpPr>
        <p:spPr bwMode="auto">
          <a:xfrm>
            <a:off x="143508" y="2276872"/>
            <a:ext cx="5111750" cy="396875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Разрешение проблем</a:t>
            </a:r>
            <a:endParaRPr lang="ru-RU" sz="2000" b="1" i="1" dirty="0">
              <a:latin typeface="Arial" charset="0"/>
              <a:cs typeface="+mn-cs"/>
            </a:endParaRPr>
          </a:p>
        </p:txBody>
      </p:sp>
      <p:sp>
        <p:nvSpPr>
          <p:cNvPr id="21" name="Горизонтальный свиток 20"/>
          <p:cNvSpPr/>
          <p:nvPr/>
        </p:nvSpPr>
        <p:spPr bwMode="auto">
          <a:xfrm>
            <a:off x="144000" y="1916832"/>
            <a:ext cx="5111750" cy="395288"/>
          </a:xfrm>
          <a:prstGeom prst="horizontalScroll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000" b="1" cap="small" dirty="0">
                <a:latin typeface="Arial" charset="0"/>
                <a:cs typeface="+mn-cs"/>
              </a:rPr>
              <a:t>Самостоятельное приобретение знаний</a:t>
            </a:r>
            <a:endParaRPr lang="ru-RU" sz="2000" b="1" i="1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92348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2"/>
          <p:cNvSpPr txBox="1"/>
          <p:nvPr/>
        </p:nvSpPr>
        <p:spPr>
          <a:xfrm>
            <a:off x="266700" y="2326191"/>
            <a:ext cx="8104302" cy="382501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следующие национальные цели развития Российской Федерации (далее - национальные цели) на период до 2030 года: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сохранение населения, здоровье и благополучие людей; </a:t>
            </a:r>
          </a:p>
          <a:p>
            <a:r>
              <a:rPr lang="ru-RU" dirty="0" smtClean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) возможности для самореализации и развития талантов;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комфортная и безопасная среда для жизни;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г) достойный, эффективный труд и успешное предпринимательство;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д) цифровая трансформация. </a:t>
            </a:r>
          </a:p>
          <a:p>
            <a:endParaRPr lang="ru-RU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5650"/>
            <a:ext cx="890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F14023"/>
                </a:solidFill>
              </a:rPr>
              <a:t>Цель</a:t>
            </a:r>
            <a:r>
              <a:rPr lang="ru-RU" b="1" dirty="0">
                <a:solidFill>
                  <a:srgbClr val="F14023"/>
                </a:solidFill>
              </a:rPr>
              <a:t>:</a:t>
            </a:r>
            <a:r>
              <a:rPr lang="ru-RU" b="1" dirty="0">
                <a:solidFill>
                  <a:srgbClr val="F46A63"/>
                </a:solidFill>
              </a:rPr>
              <a:t> </a:t>
            </a:r>
            <a:r>
              <a:rPr lang="ru-RU" b="1" dirty="0">
                <a:solidFill>
                  <a:srgbClr val="F14023"/>
                </a:solidFill>
              </a:rPr>
              <a:t>сделать российскую систему одной из лучших мировых образовательных систем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887585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419" y="1551362"/>
            <a:ext cx="871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Президента РФ от 21 июля 2020 г. N 474 "О национальных целях развития Российской Федерации на период до 2030 года" 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727" y="181003"/>
            <a:ext cx="8126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chemeClr val="tx2">
                    <a:lumMod val="75000"/>
                  </a:schemeClr>
                </a:solidFill>
              </a:rPr>
              <a:t>ФУНКЦИОНАЛЬНАЯ ГРАМОТНОСТЬ – </a:t>
            </a: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chemeClr val="tx2">
                    <a:lumMod val="75000"/>
                  </a:schemeClr>
                </a:solidFill>
              </a:rPr>
              <a:t>СОВРЕМЕННЫЙ ВЫЗОВ ДЛЯ ОБРАЗОВАНИЯ</a:t>
            </a:r>
            <a:endParaRPr lang="en-US" b="1" spc="-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59303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5926" y="4564907"/>
            <a:ext cx="7814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Установить следующие целевые показатели, характеризующие достижение национальных целей к 2030 году: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в рамках национальной цели "Возможности для самореализации и развития талантов": </a:t>
            </a:r>
          </a:p>
          <a:p>
            <a:r>
              <a:rPr lang="ru-RU" b="1" dirty="0" smtClean="0">
                <a:solidFill>
                  <a:srgbClr val="F14023"/>
                </a:solidFill>
                <a:latin typeface="Times New Roman" pitchFamily="18" charset="0"/>
                <a:cs typeface="Times New Roman" pitchFamily="18" charset="0"/>
              </a:rPr>
              <a:t>вхождение Российской Федерации в число 10 ведущих стран мира по качеству общего образования </a:t>
            </a:r>
            <a:endParaRPr lang="ru-RU" b="1" dirty="0">
              <a:solidFill>
                <a:srgbClr val="F1402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837507"/>
            <a:ext cx="6209211" cy="313501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89371" y="2916683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163" name="CustomShape 1"/>
          <p:cNvSpPr/>
          <p:nvPr/>
        </p:nvSpPr>
        <p:spPr>
          <a:xfrm>
            <a:off x="0" y="-30477"/>
            <a:ext cx="9143640" cy="8926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ФУНКЦИОНАЛЬНАЯ ГРАМОТНОСТЬ</a:t>
            </a:r>
          </a:p>
        </p:txBody>
      </p:sp>
      <p:sp>
        <p:nvSpPr>
          <p:cNvPr id="164" name="CustomShape 2"/>
          <p:cNvSpPr/>
          <p:nvPr/>
        </p:nvSpPr>
        <p:spPr>
          <a:xfrm>
            <a:off x="113211" y="889071"/>
            <a:ext cx="8926286" cy="56934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465A4"/>
                </a:solidFill>
                <a:latin typeface="Arial"/>
              </a:rPr>
              <a:t>А. А. Леонтьев: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Функциональная грамотность </a:t>
            </a:r>
            <a:r>
              <a:rPr lang="ru-RU" sz="2000" dirty="0" smtClean="0"/>
              <a:t>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1530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211" y="2943497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11" y="297031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компонент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502" y="5107935"/>
            <a:ext cx="1271452" cy="792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211" y="5089266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компонент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2021 года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080" y="2951370"/>
            <a:ext cx="1271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Ведущий 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компонент</a:t>
            </a:r>
          </a:p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 2024 года</a:t>
            </a:r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1384663" y="3339642"/>
            <a:ext cx="583474" cy="3961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393372" y="5504080"/>
            <a:ext cx="2316480" cy="127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696891" y="3204754"/>
            <a:ext cx="792480" cy="409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720957"/>
            <a:ext cx="31089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8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1986F118-FA97-94CC-CBFB-E01A7FE0F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265472"/>
              </p:ext>
            </p:extLst>
          </p:nvPr>
        </p:nvGraphicFramePr>
        <p:xfrm>
          <a:off x="-604837" y="20367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55C068B-FF1C-6BD7-6B42-CA7FA31F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286603"/>
            <a:ext cx="8915400" cy="1450757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Где оценивается функциональная грамотность?</a:t>
            </a:r>
          </a:p>
        </p:txBody>
      </p:sp>
    </p:spTree>
    <p:extLst>
      <p:ext uri="{BB962C8B-B14F-4D97-AF65-F5344CB8AC3E}">
        <p14:creationId xmlns:p14="http://schemas.microsoft.com/office/powerpoint/2010/main" val="1122382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64" y="-46461"/>
            <a:ext cx="9057736" cy="1218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948" y="1236368"/>
            <a:ext cx="1022629" cy="7046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948" y="2031080"/>
            <a:ext cx="1022629" cy="6698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947" y="2842827"/>
            <a:ext cx="1022629" cy="6701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9964" y="3686160"/>
            <a:ext cx="1022629" cy="722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0948" y="4591660"/>
            <a:ext cx="1022629" cy="69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9963" y="5393046"/>
            <a:ext cx="1022629" cy="6341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0947" y="6140060"/>
            <a:ext cx="1022629" cy="5752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62974" y="1172059"/>
            <a:ext cx="7677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Международная программа по оценке образовательных достижений учащихся 15-летнего возраста в области математической и естественнонаучной грамотности, а также грамотности чтения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97479" y="2023976"/>
            <a:ext cx="7539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чтения и понимания текста для учащихся   4 классов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97479" y="2682194"/>
            <a:ext cx="753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мониторинговое исследование качества математического и естественнонаучного образования для учащихся 4, 8 и 11 классов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386495" y="3741039"/>
            <a:ext cx="749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качества граждановедческого образования 14-летних школьников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397483" y="4599970"/>
            <a:ext cx="7548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сравнительное исследование педагогического корпуса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038651"/>
            <a:ext cx="404578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406108" y="5449904"/>
            <a:ext cx="7375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компетенций взрослого населения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97479" y="5993867"/>
            <a:ext cx="7479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Международное исследование компьютерной и информационной грамотности для учащихся 14-летнего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97237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595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156E0-3AC7-7D39-C9D4-0A8CB2B0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7554"/>
            <a:ext cx="9144000" cy="56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38ECC-C3F1-6D6F-7E68-171BE140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FC9ED-8B6F-0F6C-F2E0-BFE4DB29C898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961530-538A-30A7-71E1-F277C017C68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D02164-D9F7-6123-63F8-48055BE1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565"/>
            <a:ext cx="9144000" cy="50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BD66D-BEE5-9CBF-B391-500CF26A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3884F5-0796-D098-C0A6-44F742AACD25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C5E61C-B7E3-82C3-5BD3-6BC137F6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503"/>
            <a:ext cx="8955464" cy="516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4772</TotalTime>
  <Words>785</Words>
  <Application>Microsoft Office PowerPoint</Application>
  <PresentationFormat>Экран (4:3)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Где оценивается функциональная грамотность?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Админ</cp:lastModifiedBy>
  <cp:revision>242</cp:revision>
  <cp:lastPrinted>2021-04-23T06:17:33Z</cp:lastPrinted>
  <dcterms:created xsi:type="dcterms:W3CDTF">2019-09-17T14:59:57Z</dcterms:created>
  <dcterms:modified xsi:type="dcterms:W3CDTF">2022-08-23T03:11:58Z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