
<file path=[Content_Types].xml><?xml version="1.0" encoding="utf-8"?>
<Types xmlns="http://schemas.openxmlformats.org/package/2006/content-types">
  <Default Extension="bin" ContentType="image/unknown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8E353AB-B0F1-4C1F-9B3D-D5E79C814045}">
          <p14:sldIdLst>
            <p14:sldId id="256"/>
          </p14:sldIdLst>
        </p14:section>
        <p14:section name="Раздел без заголовка" id="{A7D68C3D-71DD-49F9-A114-AC74C20F23F6}">
          <p14:sldIdLst>
            <p14:sldId id="257"/>
            <p14:sldId id="258"/>
            <p14:sldId id="259"/>
            <p14:sldId id="260"/>
          </p14:sldIdLst>
        </p14:section>
        <p14:section name="Раздел без заголовка" id="{9F3223E5-7C32-4407-AA29-2653E81C567C}">
          <p14:sldIdLst>
            <p14:sldId id="270"/>
            <p14:sldId id="261"/>
            <p14:sldId id="262"/>
            <p14:sldId id="263"/>
            <p14:sldId id="264"/>
            <p14:sldId id="265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196"/>
    <a:srgbClr val="FF66CC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21" d="100"/>
          <a:sy n="21" d="100"/>
        </p:scale>
        <p:origin x="322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ACC67-F145-DF03-66FF-84ED212F6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FA8227-2090-C0BB-3712-30B7F401B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C762FD-BE65-07C4-A560-CD756742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B79735-78D3-E6C4-B064-BF493C67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C8C1D4-88EE-5D97-9F9C-02A9E11D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47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8EFA3-5BB6-290C-E891-E37F3848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6D0FF8-9598-3C56-8DE5-8A046149D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D18D0-1C61-3022-56E5-7C10B0993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FCE836-21DA-3259-A436-94FA2437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549AA5-48A3-4AB2-946B-25C153CE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20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374DAB-BB3A-977D-9E41-1DE465A70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A8D4BF-4ACE-CD6E-E3C5-2C7BF9899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5877EC-DB3B-1141-6ADD-C9073FF7B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CCFD6B-2555-0392-73DC-88F71E5D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29E11-2CD9-7825-505D-32693A82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2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9FA7D-64D2-711F-88B7-6E5A48042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172DC9-DEF5-FDB8-51E3-01AE97631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50DDB-0D52-1DE2-AB25-51B70E8D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4B7875-60AD-14D5-5798-464B8D1B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1D6626-7CFB-9737-4C25-344F133C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93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2DC38-25FB-F53C-F363-F0BE88DB8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7706F1-3996-252F-F0C6-CF032C2E4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4B07D8-1454-5020-1D49-6E153A7E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D03387-DD56-0CD1-ADFF-2324E61D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3805B-553A-51D1-D8C3-1B425F85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43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F155A-4876-668D-FA72-B3624BD9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9E6C65-CD9C-9BE1-277C-A1268FBB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17B65E-6411-0795-0613-D4FC59C4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86EA31-CB98-0338-159E-4A12C1BD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7B52A6-C26D-14C8-4C96-935408BB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7FDED4-C025-B993-1149-29EB3E39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47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4DAF9-0758-53C0-DE53-417EDE77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D91A30-42EA-6516-ACCE-FF736068C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DC93E8-3674-1698-FD39-2841C605E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DB75E6-9B80-3D32-677C-F9453EFEA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36CD2DC-B091-D852-0779-77E4358B9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81C9FDB-AE44-A483-D8FC-E1DA0787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57EFE1A-4C4F-58F9-1DF0-C80791E3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BF4652-3481-4996-999B-F89876CA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7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42075-5899-540B-C4B6-DA3B106FD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65AF3D-CD43-B2E1-FA39-3233A3ED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572502-BF3F-5877-02B4-174F576D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5A29D9-4E4B-84C6-9548-147662F5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63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99ACF5D-7070-7A30-86E1-B505C2BC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F3630F-DED9-35B9-E682-5D132DA4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6A332E-31E2-DC1B-8397-2BA66AFB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46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74D4D-3A04-284C-8C41-483563690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4524C4-B4B1-DC35-DB35-C61AF7C7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28E746-7C32-3745-7979-2C0A2D586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2FADC2-4659-CD60-767D-3B61E94B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F9D7CC-2633-63D2-8A71-C8CB305A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5AD703-6E93-F7A9-3186-02AAE3150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25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FF4D7-64AB-129C-513E-0E079EF73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2A17A69-8C77-DCE7-99B2-90DD158EB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99C725-93C5-BC84-D983-E3726573D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41642B-1CF5-4129-724A-3A402CA2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8059F8-3F48-49A0-89AB-71CAC644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811162-ECC4-A0D4-79C1-22DFE86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1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EDB66-A28E-C1D7-F3E4-8E6B147F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349D61-870D-FDE8-4DAB-1A88B9B8F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AB427A-A155-3379-D0B3-E6F528687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E9D8-99D4-FC4E-98B6-E5DE722AE7D4}" type="datetimeFigureOut">
              <a:rPr lang="ru-RU" smtClean="0"/>
              <a:pPr/>
              <a:t>18.08.2022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470165-0DBE-A214-278C-430F5FF99F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04FDFC-3EB9-0501-2201-F3219B5B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1BF9-7447-1147-85A5-7923CAEF1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78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mschool72@mail.ru" TargetMode="Externa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mschool72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bin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fif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nline.fmschool72.ru/" TargetMode="External"/><Relationship Id="rId5" Type="http://schemas.openxmlformats.org/officeDocument/2006/relationships/hyperlink" Target="https://np.fmschool72.ru/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41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28886F-CE01-5D98-73F6-E6186B0C3C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802" b="70290"/>
          <a:stretch/>
        </p:blipFill>
        <p:spPr>
          <a:xfrm>
            <a:off x="0" y="0"/>
            <a:ext cx="2697933" cy="14013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6A251F-286E-2540-6B91-E56E3C07A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101" r="85266"/>
          <a:stretch/>
        </p:blipFill>
        <p:spPr>
          <a:xfrm rot="10800000">
            <a:off x="11181522" y="0"/>
            <a:ext cx="1010478" cy="88458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BA21F43-BD89-1AC8-0294-846B70D002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101" r="85266"/>
          <a:stretch/>
        </p:blipFill>
        <p:spPr>
          <a:xfrm>
            <a:off x="0" y="5973417"/>
            <a:ext cx="1010478" cy="88458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F0B5C16-6952-80D5-5EB3-693FF385D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908" t="87101"/>
          <a:stretch/>
        </p:blipFill>
        <p:spPr>
          <a:xfrm>
            <a:off x="11294165" y="5973417"/>
            <a:ext cx="897835" cy="8845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23C12D5-68F5-1199-9636-17A16A53A4AA}"/>
              </a:ext>
            </a:extLst>
          </p:cNvPr>
          <p:cNvSpPr txBox="1"/>
          <p:nvPr/>
        </p:nvSpPr>
        <p:spPr>
          <a:xfrm>
            <a:off x="571500" y="1258582"/>
            <a:ext cx="11163300" cy="3856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центр выявления,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поддержки и развития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способностей и талантов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 детей и молодежи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54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«Новое поколение»*</a:t>
            </a:r>
            <a:endParaRPr lang="ru-RU" sz="5400" b="1" dirty="0">
              <a:solidFill>
                <a:schemeClr val="bg1"/>
              </a:solidFill>
              <a:latin typeface="Comfortaa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4548592" y="5801382"/>
            <a:ext cx="7484212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*структурное подразделение ГАОУ ТО «ФМШ»</a:t>
            </a:r>
            <a:endParaRPr lang="ru-RU" sz="2000" b="1" dirty="0">
              <a:solidFill>
                <a:schemeClr val="bg1"/>
              </a:solidFill>
              <a:latin typeface="Comfortaa" panose="000005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5384800" y="6502400"/>
            <a:ext cx="1346200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17.08.2022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32892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179070" y="6071676"/>
            <a:ext cx="1012929" cy="7863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2178" y="1423441"/>
            <a:ext cx="1077057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 Муниципальные органы управления образованием:</a:t>
            </a:r>
          </a:p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5.2.1. назначают муниципальных координаторов проведения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 - не позднее 31 августа текущего года;</a:t>
            </a:r>
          </a:p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5.2.2. определяют организационно-технологическую модель проведения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 - не позднее 31 августа текущего года (школьный этап);</a:t>
            </a:r>
          </a:p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5.2.3. обеспечивают своевременное и полное выполнение в части своей компетенции всех олимпиадных мероприятий, процедур, требований и правил, регламентирующих школьный и муниципальный этапы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;</a:t>
            </a:r>
          </a:p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5.2.4. сопровождают участников в течение всего времени нахождения на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, при этом сопровождающие назначаются приказом руководителя образовательной организации;</a:t>
            </a:r>
          </a:p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5.2.5. информируют РЦ НП в случае невозможности участия во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 обучающегося - не позднее 3 рабочих дней (в письменном виде на официальном бланке за подписью руководителя с указанием причины);</a:t>
            </a:r>
          </a:p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5.2.6. создают условия для взаимодействия с РЦ НП, оргкомитетом, РПМК, а также для участия задействованных специалистов, педагогов в инструктивных и обучающих мероприятиях РЦ НП;</a:t>
            </a:r>
          </a:p>
          <a:p>
            <a:pPr marR="12700" algn="just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</a:rPr>
              <a:t>5.2.7. оперативно выполняют все необходимые действия, решения регионального оргкомитета, своевременно информируют участников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 о принятых решениях.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8512761" y="485929"/>
            <a:ext cx="2969994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Выборка из порядка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1273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179070" y="6071676"/>
            <a:ext cx="1012929" cy="7863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89FB44-21BB-FC04-3C0A-AAAF4279C1F5}"/>
              </a:ext>
            </a:extLst>
          </p:cNvPr>
          <p:cNvSpPr txBox="1"/>
          <p:nvPr/>
        </p:nvSpPr>
        <p:spPr>
          <a:xfrm>
            <a:off x="1194275" y="1375264"/>
            <a:ext cx="10323647" cy="48013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 августа с 12:00 часов</a:t>
            </a:r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для муниципальных координаторов олимпиадного движения проводится семинар на базе ГАОУ ТО «Физико-математическая школа» по адресу: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г. Тюмень, ул. 30 Победы, 102.</a:t>
            </a:r>
          </a:p>
          <a:p>
            <a:pPr lvl="0" algn="just"/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семинаре:</a:t>
            </a:r>
          </a:p>
          <a:p>
            <a:pPr marL="285750" lvl="0" indent="-285750" algn="just">
              <a:buFontTx/>
              <a:buChar char="-"/>
            </a:pPr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пройдёт обучение работе на платформе регионального центра; </a:t>
            </a:r>
          </a:p>
          <a:p>
            <a:pPr marL="285750" lvl="0" indent="-285750" algn="just">
              <a:buFontTx/>
              <a:buChar char="-"/>
            </a:pPr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будут даны алгоритмы проведения олимпиады и иных мероприятий согласно концепции РЦ НП;</a:t>
            </a:r>
          </a:p>
          <a:p>
            <a:pPr marL="285750" lvl="0" indent="-285750" algn="just">
              <a:buFontTx/>
              <a:buChar char="-"/>
            </a:pPr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определен график муниципального этапа </a:t>
            </a:r>
            <a:r>
              <a:rPr lang="ru-RU" b="1" dirty="0" err="1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ВсОШ</a:t>
            </a:r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just"/>
            <a:endParaRPr lang="ru-RU" b="1" dirty="0">
              <a:solidFill>
                <a:srgbClr val="2F528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оформления гражданско-правового договора между муниципальным координатором и региональным центром необходимо иметь следующие документы: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паспорт, СНИЛС, ИНН, реквизиты счёта.</a:t>
            </a:r>
          </a:p>
          <a:p>
            <a:pPr lvl="0" algn="just"/>
            <a:endParaRPr lang="ru-RU" b="1" dirty="0">
              <a:solidFill>
                <a:srgbClr val="2F528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дополнительной информацией можно обращаться по электронному адресу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fmschool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72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@mail.ru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 телефонам:</a:t>
            </a:r>
          </a:p>
          <a:p>
            <a:pPr lvl="0" algn="just"/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♦ 8(3452)33-91-72 – приёмная школы</a:t>
            </a:r>
          </a:p>
          <a:p>
            <a:pPr lvl="0" algn="just"/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♦ 8-922-040-95-93 – </a:t>
            </a:r>
            <a:r>
              <a:rPr lang="ru-RU" b="1" dirty="0" err="1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Райтер</a:t>
            </a:r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Анастасия Андреевна</a:t>
            </a:r>
          </a:p>
          <a:p>
            <a:pPr lvl="0" algn="just"/>
            <a:r>
              <a:rPr lang="ru-RU" b="1" dirty="0">
                <a:solidFill>
                  <a:srgbClr val="2F528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♦ 8-908-874-28-18 – Чеботарь Людмила Григорьевна</a:t>
            </a:r>
          </a:p>
          <a:p>
            <a:pPr lvl="0" algn="ctr"/>
            <a:endParaRPr lang="ru-RU" b="1" dirty="0">
              <a:solidFill>
                <a:srgbClr val="2F528F"/>
              </a:solidFill>
              <a:effectLst/>
              <a:latin typeface="Comfortaa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9567838" y="539229"/>
            <a:ext cx="1950085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ОБЪЯВЛЕНИЕ!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76073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41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28886F-CE01-5D98-73F6-E6186B0C3C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802" b="70290"/>
          <a:stretch/>
        </p:blipFill>
        <p:spPr>
          <a:xfrm>
            <a:off x="0" y="0"/>
            <a:ext cx="2697933" cy="14013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6A251F-286E-2540-6B91-E56E3C07A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101" r="85266"/>
          <a:stretch/>
        </p:blipFill>
        <p:spPr>
          <a:xfrm rot="10800000">
            <a:off x="11181522" y="0"/>
            <a:ext cx="1010478" cy="88458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BA21F43-BD89-1AC8-0294-846B70D002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101" r="85266"/>
          <a:stretch/>
        </p:blipFill>
        <p:spPr>
          <a:xfrm>
            <a:off x="0" y="5973417"/>
            <a:ext cx="1010478" cy="88458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F0B5C16-6952-80D5-5EB3-693FF385D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908" t="87101"/>
          <a:stretch/>
        </p:blipFill>
        <p:spPr>
          <a:xfrm>
            <a:off x="11294165" y="5973417"/>
            <a:ext cx="897835" cy="8845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23C12D5-68F5-1199-9636-17A16A53A4AA}"/>
              </a:ext>
            </a:extLst>
          </p:cNvPr>
          <p:cNvSpPr txBox="1"/>
          <p:nvPr/>
        </p:nvSpPr>
        <p:spPr>
          <a:xfrm>
            <a:off x="2986828" y="442292"/>
            <a:ext cx="6838307" cy="1338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центр выявления, поддержки и развития </a:t>
            </a:r>
            <a:endParaRPr lang="en-US" sz="1400" b="1" dirty="0">
              <a:solidFill>
                <a:schemeClr val="bg1"/>
              </a:solidFill>
              <a:latin typeface="Comfortaa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способностей и талантов у детей и молодежи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«Новое поколение»*</a:t>
            </a:r>
            <a:endParaRPr lang="ru-RU" sz="2800" b="1" dirty="0">
              <a:solidFill>
                <a:schemeClr val="bg1"/>
              </a:solidFill>
              <a:latin typeface="Comfortaa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4548591" y="5801382"/>
            <a:ext cx="8824509" cy="35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bg1"/>
                </a:solidFill>
                <a:latin typeface="Comfortaa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*структурное подразделение ГАОУ ТО «ФМШ»</a:t>
            </a:r>
            <a:endParaRPr lang="ru-RU" sz="3200" b="1" dirty="0">
              <a:solidFill>
                <a:schemeClr val="bg1"/>
              </a:solidFill>
              <a:latin typeface="Comfortaa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9DECB2-E929-5EFC-E621-37F1B8A87B86}"/>
              </a:ext>
            </a:extLst>
          </p:cNvPr>
          <p:cNvSpPr txBox="1"/>
          <p:nvPr/>
        </p:nvSpPr>
        <p:spPr>
          <a:xfrm>
            <a:off x="607062" y="2226302"/>
            <a:ext cx="10931335" cy="329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  <a:hlinkClick r:id="rId3"/>
              </a:rPr>
              <a:t>fmschool72@mail.ru</a:t>
            </a:r>
            <a:r>
              <a:rPr lang="ru-RU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 – почта ФМШ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fmschool72.ru – </a:t>
            </a:r>
            <a:r>
              <a:rPr lang="ru-RU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сайт</a:t>
            </a:r>
            <a:r>
              <a:rPr lang="en-US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ФМШ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np.fmschool72.ru – </a:t>
            </a:r>
            <a:r>
              <a:rPr lang="ru-RU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сайт</a:t>
            </a:r>
            <a:r>
              <a:rPr lang="en-US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РЦ НП</a:t>
            </a:r>
            <a:endParaRPr lang="en-US" sz="4400" b="1" dirty="0">
              <a:solidFill>
                <a:schemeClr val="bg1"/>
              </a:solidFill>
              <a:latin typeface="Comfortaa" panose="00000500000000000000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online.fmschool72.ru</a:t>
            </a:r>
            <a:r>
              <a:rPr lang="ru-RU" sz="4400" b="1" dirty="0">
                <a:solidFill>
                  <a:schemeClr val="bg1"/>
                </a:solidFill>
                <a:latin typeface="Comfortaa" panose="00000500000000000000" pitchFamily="2" charset="0"/>
                <a:cs typeface="Times New Roman" panose="02020603050405020304" pitchFamily="18" charset="0"/>
              </a:rPr>
              <a:t> - платформа</a:t>
            </a:r>
            <a:endParaRPr lang="en-US" sz="2400" b="1" dirty="0">
              <a:solidFill>
                <a:schemeClr val="bg1"/>
              </a:solidFill>
              <a:latin typeface="Comfortaa" panose="000005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10603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9301560" y="1683768"/>
            <a:ext cx="1963340" cy="1312223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679819" y="0"/>
            <a:ext cx="512180" cy="61546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684977" y="6269476"/>
            <a:ext cx="507022" cy="37262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260174"/>
            <a:ext cx="626965" cy="445425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>
            <a:off x="2920042" y="340950"/>
            <a:ext cx="5594233" cy="1109592"/>
          </a:xfrm>
          <a:custGeom>
            <a:avLst/>
            <a:gdLst>
              <a:gd name="connsiteX0" fmla="*/ 0 w 6350578"/>
              <a:gd name="connsiteY0" fmla="*/ 0 h 1461177"/>
              <a:gd name="connsiteX1" fmla="*/ 6350578 w 6350578"/>
              <a:gd name="connsiteY1" fmla="*/ 0 h 1461177"/>
              <a:gd name="connsiteX2" fmla="*/ 6350578 w 6350578"/>
              <a:gd name="connsiteY2" fmla="*/ 1461177 h 1461177"/>
              <a:gd name="connsiteX3" fmla="*/ 0 w 6350578"/>
              <a:gd name="connsiteY3" fmla="*/ 1461177 h 1461177"/>
              <a:gd name="connsiteX4" fmla="*/ 0 w 6350578"/>
              <a:gd name="connsiteY4" fmla="*/ 0 h 146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578" h="1461177">
                <a:moveTo>
                  <a:pt x="0" y="0"/>
                </a:moveTo>
                <a:lnTo>
                  <a:pt x="6350578" y="0"/>
                </a:lnTo>
                <a:lnTo>
                  <a:pt x="6350578" y="1461177"/>
                </a:lnTo>
                <a:lnTo>
                  <a:pt x="0" y="146117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85157" tIns="25400" rIns="25400" bIns="25400" numCol="1" spcCol="1270" anchor="t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000" b="1" kern="1200" dirty="0">
              <a:latin typeface="Comfortaa" panose="00000500000000000000" pitchFamily="2" charset="0"/>
            </a:endParaRPr>
          </a:p>
          <a:p>
            <a:pPr marL="114300" lvl="1" indent="-114300" algn="ctr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Char char="••"/>
            </a:pPr>
            <a:endParaRPr lang="ru-RU" sz="1200" kern="1200" dirty="0">
              <a:latin typeface="Comfortaa" panose="000005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0AD2CF-DAAE-A27A-FD87-42317A230A99}"/>
              </a:ext>
            </a:extLst>
          </p:cNvPr>
          <p:cNvSpPr txBox="1"/>
          <p:nvPr/>
        </p:nvSpPr>
        <p:spPr>
          <a:xfrm>
            <a:off x="9415748" y="1842050"/>
            <a:ext cx="171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214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anose="00000500000000000000" pitchFamily="2" charset="0"/>
              </a:rPr>
              <a:t>«СПОРТ»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4C9D61-31C3-6748-CE91-E49313B6530C}"/>
              </a:ext>
            </a:extLst>
          </p:cNvPr>
          <p:cNvSpPr txBox="1"/>
          <p:nvPr/>
        </p:nvSpPr>
        <p:spPr>
          <a:xfrm>
            <a:off x="4549477" y="623131"/>
            <a:ext cx="3191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НАПРАВЛЕНИЯ</a:t>
            </a:r>
            <a:endParaRPr lang="ru-RU" sz="2800" dirty="0"/>
          </a:p>
        </p:txBody>
      </p:sp>
      <p:sp>
        <p:nvSpPr>
          <p:cNvPr id="15" name="Овал 14"/>
          <p:cNvSpPr/>
          <p:nvPr/>
        </p:nvSpPr>
        <p:spPr>
          <a:xfrm>
            <a:off x="4892124" y="2174082"/>
            <a:ext cx="2029376" cy="1298612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Овал 19"/>
          <p:cNvSpPr/>
          <p:nvPr/>
        </p:nvSpPr>
        <p:spPr>
          <a:xfrm>
            <a:off x="626965" y="1564842"/>
            <a:ext cx="2081782" cy="1406714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56010" y="1776038"/>
            <a:ext cx="1523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214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anose="00000500000000000000" pitchFamily="2" charset="0"/>
              </a:rPr>
              <a:t>«НАУКА»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86489" y="2424286"/>
            <a:ext cx="2136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14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anose="00000500000000000000" pitchFamily="2" charset="0"/>
              </a:rPr>
              <a:t>«ИСКУССТВО</a:t>
            </a:r>
            <a:r>
              <a:rPr lang="ru-RU" sz="2400" b="1" dirty="0">
                <a:solidFill>
                  <a:srgbClr val="214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 panose="00000500000000000000" pitchFamily="2" charset="0"/>
              </a:rPr>
              <a:t>»</a:t>
            </a:r>
          </a:p>
        </p:txBody>
      </p:sp>
      <p:sp>
        <p:nvSpPr>
          <p:cNvPr id="24" name="Прямоугольник: скругленные углы 9">
            <a:extLst>
              <a:ext uri="{FF2B5EF4-FFF2-40B4-BE49-F238E27FC236}">
                <a16:creationId xmlns:a16="http://schemas.microsoft.com/office/drawing/2014/main" id="{96EE827D-573D-E68F-8DCE-D02F1218909B}"/>
              </a:ext>
            </a:extLst>
          </p:cNvPr>
          <p:cNvSpPr/>
          <p:nvPr/>
        </p:nvSpPr>
        <p:spPr>
          <a:xfrm>
            <a:off x="346380" y="3075352"/>
            <a:ext cx="3372798" cy="2619983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7407" y="3263900"/>
            <a:ext cx="296797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МАТЕМАТИКА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just"/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ФИЗИКА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ИНФОРМАТИКА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algn="just"/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ХИМИЯ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БИОЛОГИЯ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</a:p>
          <a:p>
            <a:pPr algn="just"/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ТЕХНОЛОГИЯ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endParaRPr lang="ru-RU" sz="1400" b="1" dirty="0">
              <a:solidFill>
                <a:srgbClr val="2141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ru-RU" sz="1400" b="1" u="sng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ДВА АСПЕКТА:</a:t>
            </a:r>
          </a:p>
          <a:p>
            <a:pPr algn="just"/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- ФУНДАМЕНТАЛЬНАЯ НАУКА</a:t>
            </a:r>
            <a:r>
              <a:rPr lang="ru-RU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- </a:t>
            </a: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ПРИКЛАДНАЯ НАУКА</a:t>
            </a: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Прямоугольник: скругленные углы 9">
            <a:extLst>
              <a:ext uri="{FF2B5EF4-FFF2-40B4-BE49-F238E27FC236}">
                <a16:creationId xmlns:a16="http://schemas.microsoft.com/office/drawing/2014/main" id="{96EE827D-573D-E68F-8DCE-D02F1218909B}"/>
              </a:ext>
            </a:extLst>
          </p:cNvPr>
          <p:cNvSpPr/>
          <p:nvPr/>
        </p:nvSpPr>
        <p:spPr>
          <a:xfrm>
            <a:off x="4326087" y="3716384"/>
            <a:ext cx="3467412" cy="2667050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31" name="Прямоугольник: скругленные углы 9">
            <a:extLst>
              <a:ext uri="{FF2B5EF4-FFF2-40B4-BE49-F238E27FC236}">
                <a16:creationId xmlns:a16="http://schemas.microsoft.com/office/drawing/2014/main" id="{96EE827D-573D-E68F-8DCE-D02F1218909B}"/>
              </a:ext>
            </a:extLst>
          </p:cNvPr>
          <p:cNvSpPr/>
          <p:nvPr/>
        </p:nvSpPr>
        <p:spPr>
          <a:xfrm>
            <a:off x="8298931" y="3140482"/>
            <a:ext cx="3380888" cy="2224453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8566294" y="3672632"/>
            <a:ext cx="31930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latin typeface="Comfortaa" panose="00000500000000000000" pitchFamily="2" charset="0"/>
              </a:rPr>
              <a:t>•</a:t>
            </a:r>
            <a:r>
              <a:rPr lang="ru-RU" sz="20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ДРОНОКРОСС</a:t>
            </a:r>
            <a:r>
              <a:rPr lang="ru-RU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20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ru-RU" sz="2000" b="1" dirty="0">
              <a:solidFill>
                <a:srgbClr val="21419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20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НАСТОЛЬНЫЙ ТЕННИС</a:t>
            </a:r>
            <a:r>
              <a:rPr lang="ru-RU" sz="2000" b="1" dirty="0">
                <a:solidFill>
                  <a:srgbClr val="FFC000"/>
                </a:solidFill>
                <a:latin typeface="Comfortaa" panose="00000500000000000000" pitchFamily="2" charset="0"/>
              </a:rPr>
              <a:t>•</a:t>
            </a:r>
            <a:endParaRPr lang="ru-RU" sz="2000" b="1" dirty="0">
              <a:solidFill>
                <a:srgbClr val="214196"/>
              </a:solidFill>
              <a:latin typeface="Comfortaa" panose="00000500000000000000" pitchFamily="2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87658" y="3723111"/>
            <a:ext cx="346741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214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ТЕАТР:</a:t>
            </a:r>
          </a:p>
          <a:p>
            <a:pPr algn="ctr"/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СЦЕНИЧЕСКОЕ ИСКУССТВО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</a:t>
            </a:r>
          </a:p>
          <a:p>
            <a:pPr algn="ctr"/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КОММУНИКАТИВНАЯ КУЛЬТУРА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ДРАМАТУРГИЯ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algn="ctr"/>
            <a:r>
              <a:rPr lang="ru-RU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ЖИВОПИСЬ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МУЗЫКА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ТАНЕЦ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u-RU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ПЛАСТИКА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 </a:t>
            </a:r>
          </a:p>
          <a:p>
            <a:pPr algn="ctr"/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ЗВУК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СВЕТ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                     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МУЛЬТИМЕДИЙНОСТЬ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ru-RU" sz="16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620" y="2281489"/>
            <a:ext cx="522141" cy="52214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032" y="2766981"/>
            <a:ext cx="543322" cy="52041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024" y="2281737"/>
            <a:ext cx="520419" cy="5204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21" y="2130435"/>
            <a:ext cx="412125" cy="4121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11" y="2130435"/>
            <a:ext cx="556445" cy="31306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970" y="2313782"/>
            <a:ext cx="498548" cy="501850"/>
          </a:xfrm>
          <a:prstGeom prst="rect">
            <a:avLst/>
          </a:prstGeom>
        </p:spPr>
      </p:pic>
      <p:cxnSp>
        <p:nvCxnSpPr>
          <p:cNvPr id="42" name="Прямая со стрелкой 41"/>
          <p:cNvCxnSpPr/>
          <p:nvPr/>
        </p:nvCxnSpPr>
        <p:spPr>
          <a:xfrm flipH="1">
            <a:off x="2708747" y="1438409"/>
            <a:ext cx="3022386" cy="697916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767960" y="1463809"/>
            <a:ext cx="1" cy="668109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23" idx="1"/>
          </p:cNvCxnSpPr>
          <p:nvPr/>
        </p:nvCxnSpPr>
        <p:spPr>
          <a:xfrm>
            <a:off x="5920360" y="1438409"/>
            <a:ext cx="3495388" cy="634474"/>
          </a:xfrm>
          <a:prstGeom prst="straightConnector1">
            <a:avLst/>
          </a:prstGeom>
          <a:ln w="38100">
            <a:tailEnd type="triangle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264900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364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-11717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014172" y="5955323"/>
            <a:ext cx="1087798" cy="84444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96EE827D-573D-E68F-8DCE-D02F1218909B}"/>
              </a:ext>
            </a:extLst>
          </p:cNvPr>
          <p:cNvSpPr/>
          <p:nvPr/>
        </p:nvSpPr>
        <p:spPr>
          <a:xfrm>
            <a:off x="1098912" y="1372209"/>
            <a:ext cx="4750024" cy="2681914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8769A0-1810-93E3-2A0A-E2F0F53915B0}"/>
              </a:ext>
            </a:extLst>
          </p:cNvPr>
          <p:cNvSpPr txBox="1"/>
          <p:nvPr/>
        </p:nvSpPr>
        <p:spPr>
          <a:xfrm>
            <a:off x="1554299" y="1472593"/>
            <a:ext cx="4221504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omfortaa" panose="00000500000000000000" pitchFamily="2" charset="0"/>
              </a:rPr>
              <a:t>♦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Регулярные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программы углубленных курсов, предметных кружков</a:t>
            </a:r>
          </a:p>
          <a:p>
            <a:pPr algn="just"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Реализация проектов в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-лабораториях,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нейро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-мастерских, </a:t>
            </a:r>
          </a:p>
          <a:p>
            <a:pPr>
              <a:spcAft>
                <a:spcPts val="800"/>
              </a:spcAft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химбио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-лабораториях</a:t>
            </a:r>
          </a:p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Секции-мастерские по спорту </a:t>
            </a:r>
          </a:p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Студии театрального искусства</a:t>
            </a:r>
            <a:endParaRPr lang="ru-RU" sz="1600" b="1" dirty="0">
              <a:solidFill>
                <a:srgbClr val="2F528F"/>
              </a:solidFill>
              <a:latin typeface="Comfortaa" panose="00000500000000000000" pitchFamily="2" charset="0"/>
            </a:endParaRP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53819A79-5246-9CA3-AA5E-F7DB84770EC2}"/>
              </a:ext>
            </a:extLst>
          </p:cNvPr>
          <p:cNvGrpSpPr/>
          <p:nvPr/>
        </p:nvGrpSpPr>
        <p:grpSpPr>
          <a:xfrm>
            <a:off x="1242140" y="1629430"/>
            <a:ext cx="360873" cy="369332"/>
            <a:chOff x="3792535" y="319793"/>
            <a:chExt cx="360873" cy="369332"/>
          </a:xfrm>
        </p:grpSpPr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5A1E3A82-983A-0E42-8395-C387B4AD4F97}"/>
                </a:ext>
              </a:extLst>
            </p:cNvPr>
            <p:cNvSpPr/>
            <p:nvPr/>
          </p:nvSpPr>
          <p:spPr>
            <a:xfrm>
              <a:off x="3792535" y="319793"/>
              <a:ext cx="360873" cy="360873"/>
            </a:xfrm>
            <a:prstGeom prst="ellipse">
              <a:avLst/>
            </a:prstGeom>
            <a:solidFill>
              <a:srgbClr val="2F528F"/>
            </a:solidFill>
            <a:ln>
              <a:solidFill>
                <a:srgbClr val="2F52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ED74EA9-48C5-764C-CB00-D57343412390}"/>
                </a:ext>
              </a:extLst>
            </p:cNvPr>
            <p:cNvSpPr txBox="1"/>
            <p:nvPr/>
          </p:nvSpPr>
          <p:spPr>
            <a:xfrm>
              <a:off x="3833465" y="319793"/>
              <a:ext cx="271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Comfortaa" panose="00000500000000000000" pitchFamily="2" charset="0"/>
                </a:rPr>
                <a:t>1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C213ACE-252C-9082-C9DE-8CF2CDCE5652}"/>
              </a:ext>
            </a:extLst>
          </p:cNvPr>
          <p:cNvSpPr txBox="1"/>
          <p:nvPr/>
        </p:nvSpPr>
        <p:spPr>
          <a:xfrm>
            <a:off x="6057900" y="489901"/>
            <a:ext cx="5627635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ФОРМАТЫ РАБОТЫ РЦ «Новое поколение»</a:t>
            </a:r>
          </a:p>
        </p:txBody>
      </p:sp>
      <p:sp>
        <p:nvSpPr>
          <p:cNvPr id="27" name="Прямоугольник: скругленные углы 9">
            <a:extLst>
              <a:ext uri="{FF2B5EF4-FFF2-40B4-BE49-F238E27FC236}">
                <a16:creationId xmlns:a16="http://schemas.microsoft.com/office/drawing/2014/main" id="{96EE827D-573D-E68F-8DCE-D02F1218909B}"/>
              </a:ext>
            </a:extLst>
          </p:cNvPr>
          <p:cNvSpPr/>
          <p:nvPr/>
        </p:nvSpPr>
        <p:spPr>
          <a:xfrm>
            <a:off x="7483394" y="1217201"/>
            <a:ext cx="4555075" cy="3048687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53819A79-5246-9CA3-AA5E-F7DB84770EC2}"/>
              </a:ext>
            </a:extLst>
          </p:cNvPr>
          <p:cNvGrpSpPr/>
          <p:nvPr/>
        </p:nvGrpSpPr>
        <p:grpSpPr>
          <a:xfrm>
            <a:off x="7637510" y="1554146"/>
            <a:ext cx="363454" cy="369332"/>
            <a:chOff x="3792535" y="319793"/>
            <a:chExt cx="363454" cy="369332"/>
          </a:xfrm>
        </p:grpSpPr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5A1E3A82-983A-0E42-8395-C387B4AD4F97}"/>
                </a:ext>
              </a:extLst>
            </p:cNvPr>
            <p:cNvSpPr/>
            <p:nvPr/>
          </p:nvSpPr>
          <p:spPr>
            <a:xfrm>
              <a:off x="3792535" y="319793"/>
              <a:ext cx="360873" cy="360873"/>
            </a:xfrm>
            <a:prstGeom prst="ellipse">
              <a:avLst/>
            </a:prstGeom>
            <a:solidFill>
              <a:srgbClr val="2F528F"/>
            </a:solidFill>
            <a:ln>
              <a:solidFill>
                <a:srgbClr val="2F52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ED74EA9-48C5-764C-CB00-D57343412390}"/>
                </a:ext>
              </a:extLst>
            </p:cNvPr>
            <p:cNvSpPr txBox="1"/>
            <p:nvPr/>
          </p:nvSpPr>
          <p:spPr>
            <a:xfrm>
              <a:off x="3833465" y="319793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Comfortaa" panose="00000500000000000000" pitchFamily="2" charset="0"/>
                </a:rPr>
                <a:t>2</a:t>
              </a:r>
            </a:p>
          </p:txBody>
        </p:sp>
      </p:grpSp>
      <p:sp>
        <p:nvSpPr>
          <p:cNvPr id="41" name="Прямоугольник: скругленные углы 9">
            <a:extLst>
              <a:ext uri="{FF2B5EF4-FFF2-40B4-BE49-F238E27FC236}">
                <a16:creationId xmlns:a16="http://schemas.microsoft.com/office/drawing/2014/main" id="{96EE827D-573D-E68F-8DCE-D02F1218909B}"/>
              </a:ext>
            </a:extLst>
          </p:cNvPr>
          <p:cNvSpPr/>
          <p:nvPr/>
        </p:nvSpPr>
        <p:spPr>
          <a:xfrm>
            <a:off x="3687035" y="4531937"/>
            <a:ext cx="4555074" cy="2166725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53819A79-5246-9CA3-AA5E-F7DB84770EC2}"/>
              </a:ext>
            </a:extLst>
          </p:cNvPr>
          <p:cNvGrpSpPr/>
          <p:nvPr/>
        </p:nvGrpSpPr>
        <p:grpSpPr>
          <a:xfrm>
            <a:off x="3881831" y="4720369"/>
            <a:ext cx="363454" cy="369332"/>
            <a:chOff x="3792535" y="319793"/>
            <a:chExt cx="363454" cy="369332"/>
          </a:xfrm>
        </p:grpSpPr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id="{5A1E3A82-983A-0E42-8395-C387B4AD4F97}"/>
                </a:ext>
              </a:extLst>
            </p:cNvPr>
            <p:cNvSpPr/>
            <p:nvPr/>
          </p:nvSpPr>
          <p:spPr>
            <a:xfrm>
              <a:off x="3792535" y="319793"/>
              <a:ext cx="360873" cy="360873"/>
            </a:xfrm>
            <a:prstGeom prst="ellipse">
              <a:avLst/>
            </a:prstGeom>
            <a:solidFill>
              <a:srgbClr val="2F528F"/>
            </a:solidFill>
            <a:ln>
              <a:solidFill>
                <a:srgbClr val="2F52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ED74EA9-48C5-764C-CB00-D57343412390}"/>
                </a:ext>
              </a:extLst>
            </p:cNvPr>
            <p:cNvSpPr txBox="1"/>
            <p:nvPr/>
          </p:nvSpPr>
          <p:spPr>
            <a:xfrm>
              <a:off x="3833465" y="319793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chemeClr val="bg1"/>
                  </a:solidFill>
                  <a:latin typeface="Comfortaa" panose="00000500000000000000" pitchFamily="2" charset="0"/>
                </a:rPr>
                <a:t>3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48769A0-1810-93E3-2A0A-E2F0F53915B0}"/>
              </a:ext>
            </a:extLst>
          </p:cNvPr>
          <p:cNvSpPr txBox="1"/>
          <p:nvPr/>
        </p:nvSpPr>
        <p:spPr>
          <a:xfrm>
            <a:off x="8046986" y="1472123"/>
            <a:ext cx="3738614" cy="2410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omfortaa" panose="00000500000000000000" pitchFamily="2" charset="0"/>
              </a:rPr>
              <a:t>♦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Краткосрочные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профильные образовательные, спортивно-технические, театрально-гуманитарные, многопрофильные смены</a:t>
            </a:r>
          </a:p>
          <a:p>
            <a:pPr algn="just"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Интенсивные учебные модули (очно, дистанционно), погружения на базе ДОЦ и РЦ НП</a:t>
            </a:r>
            <a:endParaRPr lang="ru-RU" sz="1600" b="1" dirty="0">
              <a:solidFill>
                <a:srgbClr val="2F528F"/>
              </a:solidFill>
              <a:latin typeface="Comfortaa" panose="000005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8769A0-1810-93E3-2A0A-E2F0F53915B0}"/>
              </a:ext>
            </a:extLst>
          </p:cNvPr>
          <p:cNvSpPr txBox="1"/>
          <p:nvPr/>
        </p:nvSpPr>
        <p:spPr>
          <a:xfrm>
            <a:off x="4504729" y="4578510"/>
            <a:ext cx="3493654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Конкурсные и общественные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мероприятия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omfortaa" panose="00000500000000000000" pitchFamily="2" charset="0"/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Олимпиады</a:t>
            </a:r>
          </a:p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Турниры</a:t>
            </a:r>
          </a:p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Соревнования</a:t>
            </a:r>
          </a:p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Фестивали, форумы</a:t>
            </a:r>
            <a:endParaRPr lang="ru-RU" sz="1600" b="1" dirty="0">
              <a:solidFill>
                <a:srgbClr val="2F528F"/>
              </a:solidFill>
              <a:latin typeface="Comfortaa" panose="00000500000000000000" pitchFamily="2" charset="0"/>
            </a:endParaRPr>
          </a:p>
        </p:txBody>
      </p:sp>
      <p:cxnSp>
        <p:nvCxnSpPr>
          <p:cNvPr id="55" name="Прямая со стрелкой 54"/>
          <p:cNvCxnSpPr>
            <a:cxnSpLocks/>
            <a:endCxn id="27" idx="1"/>
          </p:cNvCxnSpPr>
          <p:nvPr/>
        </p:nvCxnSpPr>
        <p:spPr>
          <a:xfrm>
            <a:off x="5911623" y="2725874"/>
            <a:ext cx="1571771" cy="15671"/>
          </a:xfrm>
          <a:prstGeom prst="straightConnector1">
            <a:avLst/>
          </a:prstGeom>
          <a:ln w="5715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2B3F1152-1792-C339-8482-EC6830924951}"/>
              </a:ext>
            </a:extLst>
          </p:cNvPr>
          <p:cNvCxnSpPr>
            <a:cxnSpLocks/>
          </p:cNvCxnSpPr>
          <p:nvPr/>
        </p:nvCxnSpPr>
        <p:spPr>
          <a:xfrm flipH="1">
            <a:off x="5864731" y="2925533"/>
            <a:ext cx="1571771" cy="0"/>
          </a:xfrm>
          <a:prstGeom prst="straightConnector1">
            <a:avLst/>
          </a:prstGeom>
          <a:ln w="5715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5E6B47C1-E60E-8DCF-3ACC-55861FAE398B}"/>
              </a:ext>
            </a:extLst>
          </p:cNvPr>
          <p:cNvCxnSpPr>
            <a:cxnSpLocks/>
          </p:cNvCxnSpPr>
          <p:nvPr/>
        </p:nvCxnSpPr>
        <p:spPr>
          <a:xfrm flipV="1">
            <a:off x="8427035" y="4414363"/>
            <a:ext cx="1279673" cy="1226436"/>
          </a:xfrm>
          <a:prstGeom prst="straightConnector1">
            <a:avLst/>
          </a:prstGeom>
          <a:ln w="5715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0443A612-297D-B080-7132-7259CB1DBA6E}"/>
              </a:ext>
            </a:extLst>
          </p:cNvPr>
          <p:cNvCxnSpPr>
            <a:cxnSpLocks/>
          </p:cNvCxnSpPr>
          <p:nvPr/>
        </p:nvCxnSpPr>
        <p:spPr>
          <a:xfrm flipH="1">
            <a:off x="8427035" y="4531937"/>
            <a:ext cx="1455519" cy="1423386"/>
          </a:xfrm>
          <a:prstGeom prst="straightConnector1">
            <a:avLst/>
          </a:prstGeom>
          <a:ln w="5715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ECF3AC30-2657-FA83-F550-59FB3201E930}"/>
              </a:ext>
            </a:extLst>
          </p:cNvPr>
          <p:cNvCxnSpPr>
            <a:cxnSpLocks/>
          </p:cNvCxnSpPr>
          <p:nvPr/>
        </p:nvCxnSpPr>
        <p:spPr>
          <a:xfrm flipH="1" flipV="1">
            <a:off x="1895118" y="4343845"/>
            <a:ext cx="1377487" cy="1296954"/>
          </a:xfrm>
          <a:prstGeom prst="straightConnector1">
            <a:avLst/>
          </a:prstGeom>
          <a:ln w="5715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4F5ED104-5B2D-0F9A-EB69-4E1E7FD29765}"/>
              </a:ext>
            </a:extLst>
          </p:cNvPr>
          <p:cNvCxnSpPr>
            <a:cxnSpLocks/>
          </p:cNvCxnSpPr>
          <p:nvPr/>
        </p:nvCxnSpPr>
        <p:spPr>
          <a:xfrm>
            <a:off x="2080044" y="4167207"/>
            <a:ext cx="1422065" cy="1318584"/>
          </a:xfrm>
          <a:prstGeom prst="straightConnector1">
            <a:avLst/>
          </a:prstGeom>
          <a:ln w="57150"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6831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594856" y="0"/>
            <a:ext cx="597144" cy="71755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591493" y="6391834"/>
            <a:ext cx="600506" cy="46616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1" y="6391834"/>
            <a:ext cx="708016" cy="466165"/>
          </a:xfrm>
          <a:prstGeom prst="rect">
            <a:avLst/>
          </a:prstGeom>
        </p:spPr>
      </p:pic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85320C6-0D52-EC0A-6598-449F56F05F9B}"/>
              </a:ext>
            </a:extLst>
          </p:cNvPr>
          <p:cNvSpPr/>
          <p:nvPr/>
        </p:nvSpPr>
        <p:spPr>
          <a:xfrm>
            <a:off x="6514065" y="1331404"/>
            <a:ext cx="5019339" cy="4936045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DC4DDC09-4978-9004-2007-CAD777D7B2CA}"/>
              </a:ext>
            </a:extLst>
          </p:cNvPr>
          <p:cNvSpPr/>
          <p:nvPr/>
        </p:nvSpPr>
        <p:spPr>
          <a:xfrm>
            <a:off x="6790298" y="1588476"/>
            <a:ext cx="360873" cy="368648"/>
          </a:xfrm>
          <a:prstGeom prst="ellipse">
            <a:avLst/>
          </a:prstGeom>
          <a:solidFill>
            <a:srgbClr val="2F528F"/>
          </a:solidFill>
          <a:ln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09ABB7-86B4-DFCD-A670-27A6E69EBE61}"/>
              </a:ext>
            </a:extLst>
          </p:cNvPr>
          <p:cNvSpPr txBox="1"/>
          <p:nvPr/>
        </p:nvSpPr>
        <p:spPr>
          <a:xfrm>
            <a:off x="6793753" y="158779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omfortaa" panose="00000500000000000000" pitchFamily="2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5419724" y="402394"/>
            <a:ext cx="6337057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   Организационный ресурс взаимодействия</a:t>
            </a:r>
          </a:p>
        </p:txBody>
      </p:sp>
      <p:sp>
        <p:nvSpPr>
          <p:cNvPr id="26" name="Прямоугольник: скругленные углы 17">
            <a:extLst>
              <a:ext uri="{FF2B5EF4-FFF2-40B4-BE49-F238E27FC236}">
                <a16:creationId xmlns:a16="http://schemas.microsoft.com/office/drawing/2014/main" id="{685320C6-0D52-EC0A-6598-449F56F05F9B}"/>
              </a:ext>
            </a:extLst>
          </p:cNvPr>
          <p:cNvSpPr/>
          <p:nvPr/>
        </p:nvSpPr>
        <p:spPr>
          <a:xfrm>
            <a:off x="921475" y="1344706"/>
            <a:ext cx="5203099" cy="4922744"/>
          </a:xfrm>
          <a:prstGeom prst="roundRect">
            <a:avLst/>
          </a:prstGeom>
          <a:noFill/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DC4DDC09-4978-9004-2007-CAD777D7B2CA}"/>
              </a:ext>
            </a:extLst>
          </p:cNvPr>
          <p:cNvSpPr/>
          <p:nvPr/>
        </p:nvSpPr>
        <p:spPr>
          <a:xfrm>
            <a:off x="1263242" y="1582604"/>
            <a:ext cx="360873" cy="360873"/>
          </a:xfrm>
          <a:prstGeom prst="ellipse">
            <a:avLst/>
          </a:prstGeom>
          <a:solidFill>
            <a:srgbClr val="2F528F"/>
          </a:solidFill>
          <a:ln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09ABB7-86B4-DFCD-A670-27A6E69EBE61}"/>
              </a:ext>
            </a:extLst>
          </p:cNvPr>
          <p:cNvSpPr txBox="1"/>
          <p:nvPr/>
        </p:nvSpPr>
        <p:spPr>
          <a:xfrm>
            <a:off x="1310966" y="158193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omfortaa" panose="00000500000000000000" pitchFamily="2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89FB44-21BB-FC04-3C0A-AAAF4279C1F5}"/>
              </a:ext>
            </a:extLst>
          </p:cNvPr>
          <p:cNvSpPr txBox="1"/>
          <p:nvPr/>
        </p:nvSpPr>
        <p:spPr>
          <a:xfrm>
            <a:off x="7113071" y="1415335"/>
            <a:ext cx="42856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2F52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Алгоритмы выявления, развития, сопровождения </a:t>
            </a:r>
          </a:p>
          <a:p>
            <a:pPr lvl="0"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♦ </a:t>
            </a:r>
            <a:r>
              <a:rPr lang="ru-RU" b="1" dirty="0">
                <a:solidFill>
                  <a:srgbClr val="2F528F"/>
                </a:solidFill>
                <a:cs typeface="Times New Roman" panose="02020603050405020304" pitchFamily="18" charset="0"/>
              </a:rPr>
              <a:t>П</a:t>
            </a:r>
            <a:r>
              <a:rPr lang="ru-RU" b="1" dirty="0">
                <a:solidFill>
                  <a:srgbClr val="2F528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ригласительный, заявительный, гибридный отбор</a:t>
            </a:r>
          </a:p>
          <a:p>
            <a:pPr lvl="0" algn="just"/>
            <a:endParaRPr lang="ru-RU" b="1" dirty="0">
              <a:solidFill>
                <a:srgbClr val="2F528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♦ </a:t>
            </a:r>
            <a:r>
              <a:rPr lang="ru-RU" b="1" dirty="0">
                <a:solidFill>
                  <a:srgbClr val="2F528F"/>
                </a:solidFill>
                <a:cs typeface="Times New Roman" panose="02020603050405020304" pitchFamily="18" charset="0"/>
              </a:rPr>
              <a:t>М</a:t>
            </a:r>
            <a:r>
              <a:rPr lang="ru-RU" b="1" dirty="0">
                <a:solidFill>
                  <a:srgbClr val="2F528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ониторинг результатов, закреплени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 наставников</a:t>
            </a:r>
          </a:p>
          <a:p>
            <a:pPr lvl="0" algn="just"/>
            <a:endParaRPr lang="ru-RU" b="1" dirty="0">
              <a:solidFill>
                <a:srgbClr val="2F528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♦ </a:t>
            </a:r>
            <a:r>
              <a:rPr lang="ru-RU" b="1" dirty="0">
                <a:solidFill>
                  <a:srgbClr val="2F528F"/>
                </a:solidFill>
                <a:cs typeface="Times New Roman" panose="02020603050405020304" pitchFamily="18" charset="0"/>
              </a:rPr>
              <a:t>П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роектная работа на базе лабораторий, практические погружения на выездных сменах</a:t>
            </a:r>
          </a:p>
          <a:p>
            <a:pPr lvl="0" algn="just"/>
            <a:endParaRPr lang="ru-RU" b="1" dirty="0">
              <a:solidFill>
                <a:srgbClr val="2F528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♦ </a:t>
            </a:r>
            <a:r>
              <a:rPr lang="ru-RU" b="1" dirty="0">
                <a:solidFill>
                  <a:srgbClr val="2F528F"/>
                </a:solidFill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нформационная и организационная поддержка инициативных проектов, стартапов, инновационных идей выпускников РЦ НП</a:t>
            </a:r>
            <a:endParaRPr lang="ru-RU" b="1" dirty="0">
              <a:solidFill>
                <a:srgbClr val="2F528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89FB44-21BB-FC04-3C0A-AAAF4279C1F5}"/>
              </a:ext>
            </a:extLst>
          </p:cNvPr>
          <p:cNvSpPr txBox="1"/>
          <p:nvPr/>
        </p:nvSpPr>
        <p:spPr>
          <a:xfrm>
            <a:off x="1590354" y="1554848"/>
            <a:ext cx="4442145" cy="452431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rgbClr val="2F52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Информационно-образовательный портал РЦ «Новое поколение» 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</a:p>
          <a:p>
            <a:pPr lvl="0"/>
            <a:r>
              <a:rPr lang="ru-RU" b="1" u="sng" dirty="0">
                <a:solidFill>
                  <a:srgbClr val="2F52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личные кабинеты</a:t>
            </a:r>
            <a:r>
              <a:rPr lang="ru-RU" b="1" dirty="0">
                <a:solidFill>
                  <a:srgbClr val="2F52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учащегося, родителя, педагога, муниципального координатора</a:t>
            </a:r>
            <a:r>
              <a:rPr lang="ru-RU" b="1" dirty="0">
                <a:solidFill>
                  <a:srgbClr val="2F52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800" b="1" dirty="0">
              <a:solidFill>
                <a:srgbClr val="2F52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rgbClr val="FF0000"/>
                </a:solidFill>
              </a:rPr>
              <a:t>♦            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Единое «окно входа»</a:t>
            </a:r>
          </a:p>
          <a:p>
            <a:pPr lvl="0"/>
            <a:endParaRPr lang="ru-RU" dirty="0">
              <a:solidFill>
                <a:srgbClr val="2F528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rgbClr val="FF0000"/>
                </a:solidFill>
              </a:rPr>
              <a:t>♦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перативность доведения информации о программах, мероприятиях, событиях</a:t>
            </a:r>
          </a:p>
          <a:p>
            <a:pPr lvl="0"/>
            <a:endParaRPr lang="ru-RU" b="1" dirty="0">
              <a:solidFill>
                <a:srgbClr val="2F528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ru-RU" b="1" dirty="0">
                <a:solidFill>
                  <a:srgbClr val="2F528F"/>
                </a:solidFill>
                <a:cs typeface="Times New Roman" panose="02020603050405020304" pitchFamily="18" charset="0"/>
              </a:rPr>
              <a:t>Д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оступность участия в отборах, программах, мероприятиях</a:t>
            </a:r>
          </a:p>
          <a:p>
            <a:pPr lvl="0" algn="just"/>
            <a:endParaRPr lang="ru-RU" b="1" dirty="0">
              <a:solidFill>
                <a:srgbClr val="2F528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rgbClr val="FF0000"/>
                </a:solidFill>
                <a:cs typeface="Times New Roman" panose="02020603050405020304" pitchFamily="18" charset="0"/>
              </a:rPr>
              <a:t>♦ </a:t>
            </a:r>
            <a:r>
              <a:rPr lang="ru-RU" b="1" dirty="0">
                <a:solidFill>
                  <a:srgbClr val="2F528F"/>
                </a:solidFill>
                <a:cs typeface="Times New Roman" panose="02020603050405020304" pitchFamily="18" charset="0"/>
              </a:rPr>
              <a:t>Ш</a:t>
            </a:r>
            <a:r>
              <a:rPr lang="ru-RU" b="1" dirty="0">
                <a:solidFill>
                  <a:srgbClr val="2F528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ирокий спектр сервисов, дистанционное обучение, общение, мониторинг</a:t>
            </a:r>
            <a:endParaRPr lang="ru-RU" b="1" dirty="0">
              <a:solidFill>
                <a:srgbClr val="2F528F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398697" y="65373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602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179070" y="6071676"/>
            <a:ext cx="1012929" cy="7863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6426200" y="639634"/>
            <a:ext cx="5165724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План ближайших мероприятий РЦ НП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9FB44-21BB-FC04-3C0A-AAAF4279C1F5}"/>
              </a:ext>
            </a:extLst>
          </p:cNvPr>
          <p:cNvSpPr txBox="1"/>
          <p:nvPr/>
        </p:nvSpPr>
        <p:spPr>
          <a:xfrm>
            <a:off x="864075" y="1317382"/>
            <a:ext cx="11124724" cy="4555093"/>
          </a:xfrm>
          <a:prstGeom prst="rect">
            <a:avLst/>
          </a:prstGeom>
          <a:noFill/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♦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15.09. – 27.10. – Школьный этап </a:t>
            </a:r>
            <a:r>
              <a:rPr lang="ru-RU" sz="2000" b="1" dirty="0" err="1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ВсОШ</a:t>
            </a:r>
            <a:endParaRPr lang="ru-RU" sz="2000" b="1" dirty="0">
              <a:solidFill>
                <a:srgbClr val="2F528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Сентябрь-октябрь – конкурс проектов НИУ ВШЭ «Высший пилотаж» </a:t>
            </a: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01.10 – Устная математическая олимпиада для 4-6 классов</a:t>
            </a: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Октябрь-декабрь – по итогам Устной математической олимпиады организуется работа математического кружка: очно – Тюмень, дистанционно – иногородние</a:t>
            </a: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22.10. – Химический турнир</a:t>
            </a: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24-30-10. – Выездные смены по подготовке к муниципальному этапу ВсОШ по праву и по МХК</a:t>
            </a: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14-20-11. – Выездные смены по подготовке к муниципальному этапу ВсОШ по экономике и астрономии</a:t>
            </a:r>
          </a:p>
          <a:p>
            <a:pPr lvl="0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28.10. – Муниципальный этап ВсОШ</a:t>
            </a:r>
          </a:p>
          <a:p>
            <a:pPr lvl="0" algn="ctr"/>
            <a:endParaRPr lang="ru-RU" b="1" dirty="0">
              <a:solidFill>
                <a:srgbClr val="2F528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ru-RU" sz="3200" b="1" dirty="0">
                <a:solidFill>
                  <a:srgbClr val="2F52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Условие участия – регистрация через платформу РЦ НП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8653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179070" y="6071676"/>
            <a:ext cx="1012929" cy="7863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9170377" y="639634"/>
            <a:ext cx="2368020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Ближайшая цель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9FB44-21BB-FC04-3C0A-AAAF4279C1F5}"/>
              </a:ext>
            </a:extLst>
          </p:cNvPr>
          <p:cNvSpPr txBox="1"/>
          <p:nvPr/>
        </p:nvSpPr>
        <p:spPr>
          <a:xfrm>
            <a:off x="476238" y="1441931"/>
            <a:ext cx="11124724" cy="4431983"/>
          </a:xfrm>
          <a:prstGeom prst="rect">
            <a:avLst/>
          </a:prstGeom>
          <a:noFill/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3200" b="1" dirty="0">
                <a:solidFill>
                  <a:srgbClr val="21419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Массированное вхождение в олимпиадное движение учащихся Тюменской области с 4 по 11 класс </a:t>
            </a:r>
          </a:p>
          <a:p>
            <a:pPr lvl="0">
              <a:spcAft>
                <a:spcPts val="600"/>
              </a:spcAft>
            </a:pPr>
            <a:endParaRPr lang="ru-RU" sz="2000" b="1" dirty="0">
              <a:solidFill>
                <a:srgbClr val="21419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ru-RU" sz="2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Шаг 1: </a:t>
            </a:r>
            <a:r>
              <a:rPr lang="ru-RU" sz="24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широкая информационная кампания среди учащихся, педагогов, родителей</a:t>
            </a:r>
          </a:p>
          <a:p>
            <a:pPr lvl="0">
              <a:spcAft>
                <a:spcPts val="600"/>
              </a:spcAft>
            </a:pPr>
            <a:r>
              <a:rPr lang="ru-RU" sz="24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>
              <a:spcAft>
                <a:spcPts val="600"/>
              </a:spcAft>
            </a:pPr>
            <a:r>
              <a:rPr lang="ru-RU" sz="2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Шаг 2: </a:t>
            </a:r>
            <a:r>
              <a:rPr lang="ru-RU" sz="24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создание личных кабинетов на портале центра каждому обучающемуся</a:t>
            </a:r>
          </a:p>
          <a:p>
            <a:pPr lvl="0">
              <a:spcAft>
                <a:spcPts val="600"/>
              </a:spcAft>
            </a:pPr>
            <a:endParaRPr lang="ru-RU" sz="2400" b="1" dirty="0">
              <a:solidFill>
                <a:srgbClr val="2F528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ru-RU" sz="2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♦ Шаг 3: </a:t>
            </a:r>
            <a:r>
              <a:rPr lang="ru-RU" sz="2400" b="1" dirty="0">
                <a:solidFill>
                  <a:srgbClr val="2F528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обеспечение участия в школьном этапе каждого ученика с 4 по 11 класс минимум по одному предмету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1863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179070" y="6071676"/>
            <a:ext cx="1012929" cy="7863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89FB44-21BB-FC04-3C0A-AAAF4279C1F5}"/>
              </a:ext>
            </a:extLst>
          </p:cNvPr>
          <p:cNvSpPr txBox="1"/>
          <p:nvPr/>
        </p:nvSpPr>
        <p:spPr>
          <a:xfrm>
            <a:off x="662285" y="875121"/>
            <a:ext cx="10891786" cy="553997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accent1"/>
                </a:solidFill>
              </a:rPr>
              <a:t>Выборка из Порядка (приказ Департамента образования и науки ТО от 15.08.2022 №598/ОД)</a:t>
            </a:r>
          </a:p>
          <a:p>
            <a:r>
              <a:rPr lang="ru-RU" sz="1400" b="1" dirty="0">
                <a:solidFill>
                  <a:schemeClr val="accent1"/>
                </a:solidFill>
              </a:rPr>
              <a:t> 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1.3. Координатор </a:t>
            </a:r>
            <a:r>
              <a:rPr lang="ru-RU" sz="1600" b="1" u="sng" dirty="0">
                <a:solidFill>
                  <a:schemeClr val="accent1"/>
                </a:solidFill>
              </a:rPr>
              <a:t>всех этапов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 в Тюменской области – РЦ НП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1.3.1. Региональный оргкомитет включает </a:t>
            </a:r>
            <a:r>
              <a:rPr lang="ru-RU" sz="1600" b="1" u="sng" dirty="0">
                <a:solidFill>
                  <a:schemeClr val="accent1"/>
                </a:solidFill>
              </a:rPr>
              <a:t>муниципальных координаторов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3.3.1. Школьный этап ВсОШ по 21 предмету по единым заданиям на </a:t>
            </a:r>
            <a:r>
              <a:rPr lang="ru-RU" sz="1600" b="1" u="sng" dirty="0">
                <a:solidFill>
                  <a:schemeClr val="accent1"/>
                </a:solidFill>
              </a:rPr>
              <a:t>технологической платформе </a:t>
            </a:r>
            <a:r>
              <a:rPr lang="ru-RU" sz="1600" b="1" dirty="0">
                <a:solidFill>
                  <a:schemeClr val="accent1"/>
                </a:solidFill>
              </a:rPr>
              <a:t>ОЦ «Сириус». 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3.3.2. Остальные 3 предмета ВсОШ, а также олимпиада по татарскому языку, по татарской литературе проводятся по единым заданиям без использования ресурса платформы ОЦ «Сириус».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3.3.4. С этой целью вводится ряд </a:t>
            </a:r>
            <a:r>
              <a:rPr lang="ru-RU" sz="1600" b="1" u="sng" dirty="0">
                <a:solidFill>
                  <a:schemeClr val="accent1"/>
                </a:solidFill>
              </a:rPr>
              <a:t>новых процедур</a:t>
            </a:r>
            <a:r>
              <a:rPr lang="ru-RU" sz="1600" b="1" dirty="0">
                <a:solidFill>
                  <a:schemeClr val="accent1"/>
                </a:solidFill>
              </a:rPr>
              <a:t>, реализуемых на сайте РЦ НП, а именно: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- запись на олимпиаду;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- получение результатов выполнения олимпиадных работ;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- разбор заданий школьного, муниципального этапов, демонстрация в открытом доступе эталона решения, критериев оценивания заданий;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- показ сканированных олимпиадных работ регионального этапа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;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- апелляция с привлечением внешних экспертов.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3.3.5. Решение о содержании и технологии проведения школьного этапа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 утверждается в муниципальной организационно-технологической модели - не позднее 31 августа текущего года.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5854700" y="435129"/>
            <a:ext cx="5628055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Особенности порядка </a:t>
            </a:r>
            <a:r>
              <a:rPr lang="ru-RU" sz="2000" b="1" dirty="0" err="1">
                <a:solidFill>
                  <a:schemeClr val="bg1"/>
                </a:solidFill>
                <a:latin typeface="Comfortaa" panose="00000500000000000000" pitchFamily="2" charset="0"/>
              </a:rPr>
              <a:t>ВсОШ</a:t>
            </a:r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 2022-2023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5072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179070" y="6071676"/>
            <a:ext cx="1012929" cy="7863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8512761" y="485929"/>
            <a:ext cx="2969994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Выборка из порядка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89FB44-21BB-FC04-3C0A-AAAF4279C1F5}"/>
              </a:ext>
            </a:extLst>
          </p:cNvPr>
          <p:cNvSpPr txBox="1"/>
          <p:nvPr/>
        </p:nvSpPr>
        <p:spPr>
          <a:xfrm>
            <a:off x="740780" y="1119401"/>
            <a:ext cx="10891786" cy="526297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4.2.2. Муниципальные образования Тюменской области, </a:t>
            </a:r>
            <a:r>
              <a:rPr lang="ru-RU" sz="1600" b="1" u="sng" dirty="0">
                <a:solidFill>
                  <a:schemeClr val="accent1"/>
                </a:solidFill>
              </a:rPr>
              <a:t>утвердившие организационно-технологическую модель </a:t>
            </a:r>
            <a:r>
              <a:rPr lang="ru-RU" sz="1600" b="1" dirty="0">
                <a:solidFill>
                  <a:schemeClr val="accent1"/>
                </a:solidFill>
              </a:rPr>
              <a:t>согласно подпунктам 3.3.1.-3.3.5. настоящего Порядка, организуют выполнение заданий по единому графику. 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4.9. Для обеспечения объективности оценивания устанавливается </a:t>
            </a:r>
            <a:r>
              <a:rPr lang="ru-RU" sz="1600" b="1" u="sng" dirty="0">
                <a:solidFill>
                  <a:schemeClr val="accent1"/>
                </a:solidFill>
              </a:rPr>
              <a:t>тесная взаимосвязь между РПМК и муниципальными координаторами. 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4.9.1. По ряду общеобразовательных предметов муниципальные предметно-методические комиссии </a:t>
            </a:r>
            <a:r>
              <a:rPr lang="ru-RU" sz="1600" b="1" u="sng" dirty="0">
                <a:solidFill>
                  <a:schemeClr val="accent1"/>
                </a:solidFill>
              </a:rPr>
              <a:t>не создаются</a:t>
            </a:r>
            <a:r>
              <a:rPr lang="ru-RU" sz="1600" b="1" dirty="0">
                <a:solidFill>
                  <a:schemeClr val="accent1"/>
                </a:solidFill>
              </a:rPr>
              <a:t>, а их функции выполняют РПМК.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4.9.2. По ряду общеобразовательных предметов создаются </a:t>
            </a:r>
            <a:r>
              <a:rPr lang="ru-RU" sz="1600" b="1" u="sng" dirty="0">
                <a:solidFill>
                  <a:schemeClr val="accent1"/>
                </a:solidFill>
              </a:rPr>
              <a:t>гибридные ПМК</a:t>
            </a:r>
            <a:r>
              <a:rPr lang="ru-RU" sz="1600" b="1" dirty="0">
                <a:solidFill>
                  <a:schemeClr val="accent1"/>
                </a:solidFill>
              </a:rPr>
              <a:t>, в состав которых входят муниципальные и региональные представители. 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4.9.3. По предметам, представленным широким количеством участников, МПМК могут функционировать в качестве </a:t>
            </a:r>
            <a:r>
              <a:rPr lang="ru-RU" sz="1600" b="1" u="sng" dirty="0">
                <a:solidFill>
                  <a:schemeClr val="accent1"/>
                </a:solidFill>
              </a:rPr>
              <a:t>подкомиссий РПМК</a:t>
            </a:r>
            <a:r>
              <a:rPr lang="ru-RU" sz="1600" b="1" dirty="0">
                <a:solidFill>
                  <a:schemeClr val="accent1"/>
                </a:solidFill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4.10.1. В целях обеспечения согласованности подходов к оцениванию олимпиадных работ устанавливается тесная </a:t>
            </a:r>
            <a:r>
              <a:rPr lang="ru-RU" sz="1600" b="1" u="sng" dirty="0">
                <a:solidFill>
                  <a:schemeClr val="accent1"/>
                </a:solidFill>
              </a:rPr>
              <a:t>взаимосвязь между региональными и муниципальными жюри </a:t>
            </a:r>
            <a:r>
              <a:rPr lang="ru-RU" sz="1600" b="1" dirty="0">
                <a:solidFill>
                  <a:schemeClr val="accent1"/>
                </a:solidFill>
              </a:rPr>
              <a:t>по каждому предмету. 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4.10.2. Организация работы жюри различных этапов </a:t>
            </a:r>
            <a:r>
              <a:rPr lang="ru-RU" sz="1600" b="1" dirty="0" err="1">
                <a:solidFill>
                  <a:schemeClr val="accent1"/>
                </a:solidFill>
              </a:rPr>
              <a:t>ВсОШ</a:t>
            </a:r>
            <a:r>
              <a:rPr lang="ru-RU" sz="1600" b="1" dirty="0">
                <a:solidFill>
                  <a:schemeClr val="accent1"/>
                </a:solidFill>
              </a:rPr>
              <a:t> </a:t>
            </a:r>
            <a:r>
              <a:rPr lang="ru-RU" sz="1600" b="1" u="sng" dirty="0">
                <a:solidFill>
                  <a:schemeClr val="accent1"/>
                </a:solidFill>
              </a:rPr>
              <a:t>аналогичны механизму </a:t>
            </a:r>
            <a:r>
              <a:rPr lang="ru-RU" sz="1600" b="1" dirty="0">
                <a:solidFill>
                  <a:schemeClr val="accent1"/>
                </a:solidFill>
              </a:rPr>
              <a:t>взаимодействия РПМК и МПМК: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- по ряду предметов муниципальные жюри </a:t>
            </a:r>
            <a:r>
              <a:rPr lang="ru-RU" sz="1600" b="1" u="sng" dirty="0">
                <a:solidFill>
                  <a:schemeClr val="accent1"/>
                </a:solidFill>
              </a:rPr>
              <a:t>не создаются</a:t>
            </a:r>
            <a:r>
              <a:rPr lang="ru-RU" sz="1600" b="1" dirty="0">
                <a:solidFill>
                  <a:schemeClr val="accent1"/>
                </a:solidFill>
              </a:rPr>
              <a:t>, а их функции выполняют региональные жюри либо создаются </a:t>
            </a:r>
            <a:r>
              <a:rPr lang="ru-RU" sz="1600" b="1" u="sng" dirty="0">
                <a:solidFill>
                  <a:schemeClr val="accent1"/>
                </a:solidFill>
              </a:rPr>
              <a:t>гибридные</a:t>
            </a:r>
            <a:r>
              <a:rPr lang="ru-RU" sz="1600" b="1" dirty="0">
                <a:solidFill>
                  <a:schemeClr val="accent1"/>
                </a:solidFill>
              </a:rPr>
              <a:t> жюри из муниципальных и региональных представителей; </a:t>
            </a:r>
          </a:p>
          <a:p>
            <a:pPr algn="just">
              <a:spcAft>
                <a:spcPts val="1200"/>
              </a:spcAft>
            </a:pPr>
            <a:r>
              <a:rPr lang="ru-RU" sz="1600" b="1" dirty="0">
                <a:solidFill>
                  <a:schemeClr val="accent1"/>
                </a:solidFill>
              </a:rPr>
              <a:t>- по ряду предметов муниципальные жюри могут функционировать в качестве </a:t>
            </a:r>
            <a:r>
              <a:rPr lang="ru-RU" sz="1600" b="1" u="sng" dirty="0">
                <a:solidFill>
                  <a:schemeClr val="accent1"/>
                </a:solidFill>
              </a:rPr>
              <a:t>подкомиссий региональных жюри</a:t>
            </a:r>
            <a:r>
              <a:rPr lang="ru-RU" sz="16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6077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081154-6839-EF43-D1B9-44D8B03D5B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473"/>
          <a:stretch/>
        </p:blipFill>
        <p:spPr>
          <a:xfrm>
            <a:off x="0" y="0"/>
            <a:ext cx="2507810" cy="10942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245FF5-B09A-022A-D853-227B22DC6B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95"/>
          <a:stretch/>
        </p:blipFill>
        <p:spPr>
          <a:xfrm>
            <a:off x="11281416" y="0"/>
            <a:ext cx="910584" cy="109420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8E4B421-D068-1070-38B4-B90C1DF8AB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195"/>
          <a:stretch/>
        </p:blipFill>
        <p:spPr>
          <a:xfrm>
            <a:off x="11179070" y="6071676"/>
            <a:ext cx="1012929" cy="7863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E0E38F-53F1-7D61-E729-51A12D1260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1366"/>
          <a:stretch/>
        </p:blipFill>
        <p:spPr>
          <a:xfrm>
            <a:off x="0" y="6071676"/>
            <a:ext cx="1194275" cy="7863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7200" y="1242134"/>
            <a:ext cx="1161361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4.11.6.1. Апелляция подается участником после прохождения </a:t>
            </a:r>
            <a:r>
              <a:rPr lang="ru-RU" sz="1600" b="1" u="sng" dirty="0">
                <a:solidFill>
                  <a:schemeClr val="accent1"/>
                </a:solidFill>
                <a:ea typeface="Arial" panose="020B0604020202020204" pitchFamily="34" charset="0"/>
              </a:rPr>
              <a:t>процедуры разбора заданий и показа работ 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в течение двух дней.</a:t>
            </a:r>
          </a:p>
          <a:p>
            <a:pPr marR="12700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 4.12.1. Для участия в школьном этапе </a:t>
            </a:r>
            <a:r>
              <a:rPr lang="ru-RU" sz="1600" b="1" dirty="0" err="1">
                <a:solidFill>
                  <a:schemeClr val="accent1"/>
                </a:solidFill>
                <a:ea typeface="Arial" panose="020B0604020202020204" pitchFamily="34" charset="0"/>
              </a:rPr>
              <a:t>ВсОШ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 необходимо </a:t>
            </a:r>
            <a:r>
              <a:rPr lang="ru-RU" sz="1600" b="1" u="sng" dirty="0">
                <a:solidFill>
                  <a:schemeClr val="accent1"/>
                </a:solidFill>
                <a:ea typeface="Arial" panose="020B0604020202020204" pitchFamily="34" charset="0"/>
              </a:rPr>
              <a:t>подать заявку на сайте РЦ НП 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по адресу: </a:t>
            </a:r>
            <a:r>
              <a:rPr lang="ru-RU" sz="1600" b="1" u="sng" dirty="0">
                <a:solidFill>
                  <a:schemeClr val="accent1"/>
                </a:solidFill>
                <a:ea typeface="Arial" panose="020B0604020202020204" pitchFamily="34" charset="0"/>
                <a:hlinkClick r:id="rId5"/>
              </a:rPr>
              <a:t>https://np.fmschool72.ru/</a:t>
            </a:r>
            <a:r>
              <a:rPr lang="ru-RU" sz="1600" b="1" u="sng" dirty="0">
                <a:solidFill>
                  <a:schemeClr val="accent1"/>
                </a:solidFill>
                <a:ea typeface="Arial" panose="020B0604020202020204" pitchFamily="34" charset="0"/>
              </a:rPr>
              <a:t>. 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При подаче заявки участник будет перенаправлен на вход / регистрацию в свой </a:t>
            </a:r>
            <a:r>
              <a:rPr lang="ru-RU" sz="1600" b="1" u="sng" dirty="0">
                <a:solidFill>
                  <a:schemeClr val="accent1"/>
                </a:solidFill>
                <a:ea typeface="Arial" panose="020B0604020202020204" pitchFamily="34" charset="0"/>
              </a:rPr>
              <a:t>личный кабинет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, в котором есть возможность: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подать заявку, выразить согласие с требованиями и правилами проведения </a:t>
            </a:r>
            <a:r>
              <a:rPr lang="ru-RU" sz="1600" b="1" dirty="0" err="1">
                <a:solidFill>
                  <a:schemeClr val="accent1"/>
                </a:solidFill>
                <a:ea typeface="Arial" panose="020B0604020202020204" pitchFamily="34" charset="0"/>
              </a:rPr>
              <a:t>ВсОШ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, с обработкой, с распространением персональных данных согласно действующему законодательству;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получить ссылку доступа к олимпиадным заданиям школьного этапа;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зайти в день олимпиады по ссылке в личном кабинете и выполнить работу;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увидеть результат; - посмотреть по ссылке разбор олимпиадных заданий;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задать вопрос и получить ответ по оцениванию работы;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подать заявку, при необходимости, на апелляцию;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получить информацию о приглашении на следующий этап и/или на образовательную программу, модуль, мероприятие РЦ. </a:t>
            </a:r>
          </a:p>
          <a:p>
            <a:pPr marR="12700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4.12.2. Для каждого </a:t>
            </a:r>
            <a:r>
              <a:rPr lang="ru-RU" sz="1600" b="1" u="sng" dirty="0">
                <a:solidFill>
                  <a:schemeClr val="accent1"/>
                </a:solidFill>
                <a:ea typeface="Arial" panose="020B0604020202020204" pitchFamily="34" charset="0"/>
              </a:rPr>
              <a:t>муниципального координатора 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на платформе по адресу: </a:t>
            </a:r>
            <a:r>
              <a:rPr lang="ru-RU" sz="1600" b="1" u="sng" dirty="0">
                <a:solidFill>
                  <a:schemeClr val="accent1"/>
                </a:solidFill>
                <a:ea typeface="Arial" panose="020B0604020202020204" pitchFamily="34" charset="0"/>
                <a:hlinkClick r:id="rId6"/>
              </a:rPr>
              <a:t>https://online.fmschool72.ru/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 создаётся личный кабинет, в котором есть возможность:</a:t>
            </a:r>
            <a:b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получить список заявок; </a:t>
            </a:r>
          </a:p>
          <a:p>
            <a:pPr marR="12700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принять ссылки для выполнения олимпиадных заданий школьного этапа </a:t>
            </a:r>
            <a:r>
              <a:rPr lang="ru-RU" sz="1600" b="1" dirty="0" err="1">
                <a:solidFill>
                  <a:schemeClr val="accent1"/>
                </a:solidFill>
                <a:ea typeface="Arial" panose="020B0604020202020204" pitchFamily="34" charset="0"/>
              </a:rPr>
              <a:t>ВсОШ</a:t>
            </a: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;</a:t>
            </a:r>
          </a:p>
          <a:p>
            <a:pPr marR="12700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видеть список фактических участников;</a:t>
            </a:r>
          </a:p>
          <a:p>
            <a:pPr marR="12700">
              <a:spcAft>
                <a:spcPts val="1200"/>
              </a:spcAft>
              <a:tabLst>
                <a:tab pos="906780" algn="l"/>
              </a:tabLst>
            </a:pPr>
            <a:r>
              <a:rPr lang="ru-RU" sz="1600" b="1" dirty="0">
                <a:solidFill>
                  <a:schemeClr val="accent1"/>
                </a:solidFill>
                <a:ea typeface="Arial" panose="020B0604020202020204" pitchFamily="34" charset="0"/>
              </a:rPr>
              <a:t>- получить результаты выполнения работ.</a:t>
            </a:r>
            <a:endParaRPr lang="ru-RU" sz="1600" b="1" dirty="0">
              <a:solidFill>
                <a:schemeClr val="accent1"/>
              </a:solidFill>
              <a:effectLst/>
              <a:ea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10743-E894-9816-4424-D7CDFFF8E043}"/>
              </a:ext>
            </a:extLst>
          </p:cNvPr>
          <p:cNvSpPr txBox="1"/>
          <p:nvPr/>
        </p:nvSpPr>
        <p:spPr>
          <a:xfrm>
            <a:off x="8512761" y="485929"/>
            <a:ext cx="2969994" cy="400110"/>
          </a:xfrm>
          <a:prstGeom prst="rect">
            <a:avLst/>
          </a:prstGeom>
          <a:solidFill>
            <a:srgbClr val="2F528F"/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Comfortaa" panose="00000500000000000000" pitchFamily="2" charset="0"/>
              </a:rPr>
              <a:t>Выборка из порядка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7C9955-7C2E-48C6-2517-8C33FE2A921F}"/>
              </a:ext>
            </a:extLst>
          </p:cNvPr>
          <p:cNvSpPr txBox="1"/>
          <p:nvPr/>
        </p:nvSpPr>
        <p:spPr>
          <a:xfrm>
            <a:off x="11538397" y="6473863"/>
            <a:ext cx="494406" cy="32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21419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23472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1432</Words>
  <Application>Microsoft Office PowerPoint</Application>
  <PresentationFormat>Широкоэкранный</PresentationFormat>
  <Paragraphs>160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Comfortaa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Сусоев</dc:creator>
  <cp:lastModifiedBy>Татьяна Жидкова</cp:lastModifiedBy>
  <cp:revision>63</cp:revision>
  <dcterms:created xsi:type="dcterms:W3CDTF">2022-07-25T10:00:03Z</dcterms:created>
  <dcterms:modified xsi:type="dcterms:W3CDTF">2022-08-18T05:55:22Z</dcterms:modified>
</cp:coreProperties>
</file>