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sldIdLst>
    <p:sldId id="265" r:id="rId4"/>
    <p:sldId id="350" r:id="rId5"/>
    <p:sldId id="304" r:id="rId6"/>
    <p:sldId id="279" r:id="rId7"/>
    <p:sldId id="309" r:id="rId8"/>
    <p:sldId id="353" r:id="rId9"/>
    <p:sldId id="354" r:id="rId10"/>
    <p:sldId id="355" r:id="rId11"/>
    <p:sldId id="321" r:id="rId12"/>
    <p:sldId id="322" r:id="rId13"/>
    <p:sldId id="277" r:id="rId14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023"/>
    <a:srgbClr val="F46A63"/>
    <a:srgbClr val="111569"/>
    <a:srgbClr val="3B4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5400" autoAdjust="0"/>
  </p:normalViewPr>
  <p:slideViewPr>
    <p:cSldViewPr snapToGrid="0">
      <p:cViewPr varScale="1">
        <p:scale>
          <a:sx n="115" d="100"/>
          <a:sy n="115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выполнения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финансовая грамотность</c:v>
                </c:pt>
                <c:pt idx="1">
                  <c:v>математическая грамотность</c:v>
                </c:pt>
                <c:pt idx="2">
                  <c:v>креативное мышление </c:v>
                </c:pt>
                <c:pt idx="3">
                  <c:v>естественнонаучная грамотность</c:v>
                </c:pt>
                <c:pt idx="4">
                  <c:v>читательская грамотность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64.900000000000006</c:v>
                </c:pt>
                <c:pt idx="1">
                  <c:v>52</c:v>
                </c:pt>
                <c:pt idx="2">
                  <c:v>89.9</c:v>
                </c:pt>
                <c:pt idx="3">
                  <c:v>82.4</c:v>
                </c:pt>
                <c:pt idx="4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6-44E8-9081-7D78DC3D4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2418224"/>
        <c:axId val="1922414064"/>
      </c:barChart>
      <c:catAx>
        <c:axId val="192241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414064"/>
        <c:crosses val="autoZero"/>
        <c:auto val="1"/>
        <c:lblAlgn val="ctr"/>
        <c:lblOffset val="100"/>
        <c:noMultiLvlLbl val="0"/>
      </c:catAx>
      <c:valAx>
        <c:axId val="192241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41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8838" y="876300"/>
            <a:ext cx="5773737" cy="43291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49350" y="5483215"/>
            <a:ext cx="5994444" cy="51944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823" cy="5768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241321" y="0"/>
            <a:ext cx="3251823" cy="5768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10966818"/>
            <a:ext cx="3251823" cy="5768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241321" y="10966818"/>
            <a:ext cx="3251823" cy="5768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84FBB0B-6AEF-4F85-8AFC-3E9FB81EB932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237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4DBD985-D9FA-4589-BD18-685073F9C613}" type="slidenum">
              <a:rPr lang="ru-RU" smtClean="0"/>
              <a:pPr defTabSz="68580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60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4DBD985-D9FA-4589-BD18-685073F9C613}" type="slidenum">
              <a:rPr lang="ru-RU" smtClean="0"/>
              <a:pPr defTabSz="6858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78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4DBD985-D9FA-4589-BD18-685073F9C613}" type="slidenum">
              <a:rPr lang="ru-RU" smtClean="0"/>
              <a:pPr defTabSz="68580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75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4DBD985-D9FA-4589-BD18-685073F9C613}" type="slidenum">
              <a:rPr lang="ru-RU" smtClean="0"/>
              <a:pPr defTabSz="6858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03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4DBD985-D9FA-4589-BD18-685073F9C613}" type="slidenum">
              <a:rPr lang="ru-RU" smtClean="0"/>
              <a:pPr defTabSz="6858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9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4DBD985-D9FA-4589-BD18-685073F9C613}" type="slidenum">
              <a:rPr lang="ru-RU" smtClean="0"/>
              <a:pPr defTabSz="6858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76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8580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4DBD985-D9FA-4589-BD18-685073F9C613}" type="slidenum">
              <a:rPr lang="ru-RU" smtClean="0"/>
              <a:pPr defTabSz="6858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87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685800"/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685800"/>
            <a:fld id="{14DBD985-D9FA-4589-BD18-685073F9C613}" type="slidenum">
              <a:rPr lang="ru-RU" smtClean="0">
                <a:solidFill>
                  <a:srgbClr val="637052"/>
                </a:solidFill>
              </a:rPr>
              <a:pPr defTabSz="685800"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79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4DBD985-D9FA-4589-BD18-685073F9C613}" type="slidenum">
              <a:rPr lang="ru-RU" smtClean="0"/>
              <a:pPr defTabSz="6858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65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4DBD985-D9FA-4589-BD18-685073F9C613}" type="slidenum">
              <a:rPr lang="ru-RU" smtClean="0"/>
              <a:pPr defTabSz="6858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15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4DBD985-D9FA-4589-BD18-685073F9C613}" type="slidenum">
              <a:rPr lang="ru-RU" smtClean="0"/>
              <a:pPr defTabSz="6858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0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1BED330-154F-4638-B851-1FB187A1612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25.08.2022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93D2177-61D3-4E74-A489-21D330639FA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69E252D-B276-4058-8CF5-FBAB4CBF866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25.08.2022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572EE45-1036-4172-BD54-9091E6E911A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685800"/>
            <a:fld id="{AF1F1F52-2E7D-4ED0-ACDB-25F8ECFA8FA4}" type="datetimeFigureOut">
              <a:rPr lang="ru-RU" smtClean="0"/>
              <a:pPr defTabSz="68580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68580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685800"/>
            <a:fld id="{14DBD985-D9FA-4589-BD18-685073F9C613}" type="slidenum">
              <a:rPr lang="ru-RU" smtClean="0"/>
              <a:pPr defTabSz="68580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3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2"/>
          <p:cNvSpPr txBox="1"/>
          <p:nvPr/>
        </p:nvSpPr>
        <p:spPr>
          <a:xfrm>
            <a:off x="4813070" y="4530435"/>
            <a:ext cx="3882044" cy="105571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ru-RU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pPr algn="r"/>
            <a:r>
              <a:rPr lang="ru-RU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b="0" strike="noStrike" spc="-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Тоболовская</a:t>
            </a:r>
            <a:r>
              <a:rPr lang="ru-RU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</a:p>
          <a:p>
            <a:pPr algn="r"/>
            <a:r>
              <a:rPr lang="ru-RU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Манухин В.О.</a:t>
            </a:r>
            <a:endParaRPr lang="ru-RU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79" y="148430"/>
            <a:ext cx="1821326" cy="1423032"/>
          </a:xfrm>
          <a:prstGeom prst="rect">
            <a:avLst/>
          </a:prstGeom>
        </p:spPr>
      </p:pic>
      <p:pic>
        <p:nvPicPr>
          <p:cNvPr id="7" name="Picture 2" descr="https://xn----7sbbadhjisefcg7brkdid3ai1k6ila.xn--p1ai/storage/courses/photo/enfeRPXJB8qyDnP65ZttaM4aTdrnNxAf6u3SF9f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1" y="87809"/>
            <a:ext cx="1869250" cy="172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Shape 1"/>
          <p:cNvSpPr txBox="1"/>
          <p:nvPr/>
        </p:nvSpPr>
        <p:spPr>
          <a:xfrm>
            <a:off x="789709" y="2588981"/>
            <a:ext cx="7813964" cy="1693544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ФУНКЦИОНАЛЬНАЯ ГРАМОТНОСТЬ - СОВРЕМЕННЫЙ ВЫЗОВ ДЛЯ ОБРАЗОВАНИЯ</a:t>
            </a:r>
            <a:endParaRPr lang="en-US" sz="3200" b="1" strike="noStrike" spc="-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200" b="1" spc="-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3900" b="1" strike="noStrike" spc="-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3900" b="0" strike="noStrike" spc="-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1376" y="6112404"/>
            <a:ext cx="127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26.08.2022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fgos2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6569" y="241301"/>
            <a:ext cx="2805460" cy="157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84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-30477"/>
            <a:ext cx="9143640" cy="8926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pc="-1" dirty="0" smtClean="0">
                <a:solidFill>
                  <a:srgbClr val="4F81BD">
                    <a:lumMod val="75000"/>
                  </a:srgbClr>
                </a:solidFill>
              </a:rPr>
              <a:t>Виды деятельности</a:t>
            </a:r>
            <a:endParaRPr lang="ru-RU" sz="3200" b="1" spc="-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13211" y="1114697"/>
            <a:ext cx="8926286" cy="57433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1400" spc="-1" dirty="0" smtClean="0">
              <a:solidFill>
                <a:srgbClr val="3465A4"/>
              </a:solidFill>
            </a:endParaRPr>
          </a:p>
          <a:p>
            <a:endParaRPr lang="ru-RU" sz="1400" spc="-1" dirty="0">
              <a:solidFill>
                <a:srgbClr val="3465A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14334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60571" y="2342606"/>
            <a:ext cx="583475" cy="16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2423" y="6156960"/>
            <a:ext cx="2168434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012235"/>
            <a:ext cx="8447314" cy="56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234588" y="4119241"/>
            <a:ext cx="2560317" cy="1413600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Приобретение опыта успешной деятельности, разрешения проблем, принятия решений, позитивного поведения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" y="205873"/>
            <a:ext cx="8943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ЭФФЕКТИВНЫЕ ПЕДАГОГИЧЕСКИЕ ПРАКТИКИ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17172" y="1663707"/>
            <a:ext cx="2560317" cy="14136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Создание учебных ситуаций, инициирующих учебную деятельность учащихся, мотивирующих их на учебную деятельность и проясняющих смыслы этой деятельности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/>
          </p:nvPr>
        </p:nvSpPr>
        <p:spPr>
          <a:xfrm>
            <a:off x="3252652" y="879165"/>
            <a:ext cx="2560317" cy="1413601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Учение в общении, или учебное сотрудничество, задания на работу в парах и малых группах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/>
          </p:nvPr>
        </p:nvSpPr>
        <p:spPr>
          <a:xfrm>
            <a:off x="6270715" y="1612093"/>
            <a:ext cx="2560317" cy="1413601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Поисковая активность – задания поискового характера, учебные исследования, проекты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/>
          </p:nvPr>
        </p:nvSpPr>
        <p:spPr>
          <a:xfrm>
            <a:off x="6262006" y="4052093"/>
            <a:ext cx="2560317" cy="1413600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Интеграция знаний: общие методологические подходы, выявление связей, аналогий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/>
          </p:nvPr>
        </p:nvSpPr>
        <p:spPr>
          <a:xfrm>
            <a:off x="3180792" y="5239149"/>
            <a:ext cx="2549439" cy="1413600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Оценочная самостоятельность школьников, задания на само- и взаимооценку: кейсы, ролевые игры, диспуты и др.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2891243" y="2483664"/>
            <a:ext cx="3257008" cy="256458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ФОРМИРУЕМ ФУНКЦИОНАЛЬНУЮ ГРАМОТНОСТЬ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960" y="856306"/>
            <a:ext cx="283028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65921"/>
            <a:ext cx="8229240" cy="94421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ФУНКЦИОНАЛЬНАЯ ГРАМОТНОСТЬ – ВЫЗОВЫ СОВРЕМЕННОСТИ</a:t>
            </a:r>
            <a:endParaRPr lang="ru-RU" sz="2800" b="0" strike="noStrike" spc="-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197030" y="1615410"/>
            <a:ext cx="8337369" cy="266049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«… Величайшим психологическим грехом всей схоластической и классической системы образования был совершенно отвлеченный и безжизненный характер знаний. Знание усваивалось как готовое блюдо, и решительно никто не знал, что с ним делать. При этом забывалась сама природа знания, как и природа науки: знание не есть готовый капитал или готовое блюдо, знание </a:t>
            </a:r>
            <a:r>
              <a:rPr lang="ru-RU" sz="2400" dirty="0" smtClean="0">
                <a:solidFill>
                  <a:srgbClr val="F14023"/>
                </a:solidFill>
              </a:rPr>
              <a:t>всегда деятельность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14023"/>
                </a:solidFill>
              </a:rPr>
              <a:t>война человечества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 обладание природой»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Л.С. Выготский </a:t>
            </a:r>
            <a:endParaRPr lang="ru-RU" sz="2400" b="0" strike="noStrike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3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6993552" y="4702965"/>
            <a:ext cx="3727277" cy="69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5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2"/>
          <p:cNvSpPr txBox="1"/>
          <p:nvPr/>
        </p:nvSpPr>
        <p:spPr>
          <a:xfrm>
            <a:off x="266700" y="2712690"/>
            <a:ext cx="4524104" cy="382501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Определить следующие национальные цели развития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РФ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период до 2030 года: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а) сохранение населения,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здоровья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благополучия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людей; </a:t>
            </a:r>
          </a:p>
          <a:p>
            <a:r>
              <a:rPr lang="ru-RU" dirty="0">
                <a:solidFill>
                  <a:srgbClr val="F14023"/>
                </a:solidFill>
              </a:rPr>
              <a:t>б) возможности для самореализации и развития талантов;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в) комфортная и безопасная среда для жизни;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г) достойный, эффективный труд и успешное предпринимательство;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д) цифровая трансформация. </a:t>
            </a:r>
            <a:endParaRPr lang="ru-RU" b="0" strike="noStrike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" y="1163614"/>
            <a:ext cx="890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14023"/>
                </a:solidFill>
              </a:rPr>
              <a:t>Цель</a:t>
            </a:r>
            <a:r>
              <a:rPr lang="ru-RU" b="1" dirty="0" smtClean="0">
                <a:solidFill>
                  <a:srgbClr val="F14023"/>
                </a:solidFill>
              </a:rPr>
              <a:t>:</a:t>
            </a:r>
            <a:r>
              <a:rPr lang="ru-RU" b="1" dirty="0" smtClean="0">
                <a:solidFill>
                  <a:srgbClr val="F46A63"/>
                </a:solidFill>
              </a:rPr>
              <a:t> </a:t>
            </a:r>
            <a:r>
              <a:rPr lang="ru-RU" b="1" dirty="0" smtClean="0">
                <a:solidFill>
                  <a:srgbClr val="F14023"/>
                </a:solidFill>
              </a:rPr>
              <a:t>сделать </a:t>
            </a:r>
            <a:r>
              <a:rPr lang="ru-RU" b="1" dirty="0">
                <a:solidFill>
                  <a:srgbClr val="F14023"/>
                </a:solidFill>
              </a:rPr>
              <a:t>российскую систему одной из лучших мировых образовательных систем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010133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2755272" y="4650220"/>
            <a:ext cx="3727277" cy="69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6700" y="1937861"/>
            <a:ext cx="8711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Указ Президента РФ от 21 июля 2020 г. N 474 "О национальных целях развития Российской Федерации на период до 2030 года"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1397" y="2803584"/>
            <a:ext cx="4225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 следующие целевые показатели, характеризующие достижение национальных целей к 2030 году: 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в рамках национальной цели "Возможности для самореализации и развития талантов": </a:t>
            </a:r>
          </a:p>
          <a:p>
            <a:r>
              <a:rPr lang="ru-RU" sz="1400" dirty="0">
                <a:solidFill>
                  <a:srgbClr val="F14023"/>
                </a:solidFill>
                <a:latin typeface="Times New Roman" pitchFamily="18" charset="0"/>
                <a:cs typeface="Times New Roman" pitchFamily="18" charset="0"/>
              </a:rPr>
              <a:t>вхождение Российской Федерации в число </a:t>
            </a:r>
            <a:r>
              <a:rPr lang="ru-RU" sz="1400" dirty="0" smtClean="0">
                <a:solidFill>
                  <a:srgbClr val="F14023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>
                <a:solidFill>
                  <a:srgbClr val="F14023"/>
                </a:solidFill>
                <a:latin typeface="Times New Roman" pitchFamily="18" charset="0"/>
                <a:cs typeface="Times New Roman" pitchFamily="18" charset="0"/>
              </a:rPr>
              <a:t>ведущих стран мира по качеству общего образования </a:t>
            </a:r>
            <a:endParaRPr lang="ru-RU" sz="1400" dirty="0" smtClean="0">
              <a:solidFill>
                <a:srgbClr val="F1402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третьего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определяет 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функциональную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как «способность решать учебные задачи и жизненные ситуации на основе сформированных предметных,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универсальных способов деятельности, включающей овладение ключевыми компетенциями, составляющими основу дальнейшего успешного образования и ориентации в мире профессий».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727" y="181003"/>
            <a:ext cx="8126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chemeClr val="tx2">
                    <a:lumMod val="75000"/>
                  </a:schemeClr>
                </a:solidFill>
              </a:rPr>
              <a:t>ФУНКЦИОНАЛЬНАЯ ГРАМОТНОСТЬ – 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chemeClr val="tx2">
                    <a:lumMod val="75000"/>
                  </a:schemeClr>
                </a:solidFill>
              </a:rPr>
              <a:t>СОВРЕМЕННЫЙ ВЫЗОВ ДЛЯ ОБРАЗОВАНИЯ</a:t>
            </a:r>
            <a:endParaRPr lang="en-US" b="1" spc="-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837507"/>
            <a:ext cx="6209211" cy="313501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489371" y="2916683"/>
            <a:ext cx="1271452" cy="792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63" name="CustomShape 1"/>
          <p:cNvSpPr/>
          <p:nvPr/>
        </p:nvSpPr>
        <p:spPr>
          <a:xfrm>
            <a:off x="0" y="-30477"/>
            <a:ext cx="9143640" cy="8926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ФУНКЦИОНАЛЬНАЯ ГРАМОТНОСТЬ</a:t>
            </a:r>
            <a:endParaRPr lang="ru-RU" sz="3200" b="1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13211" y="889071"/>
            <a:ext cx="8926286" cy="56934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465A4"/>
                </a:solidFill>
                <a:latin typeface="Arial"/>
              </a:rPr>
              <a:t>А. А. Леонтьев: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4000"/>
                </a:solidFill>
                <a:latin typeface="Arial"/>
              </a:rPr>
              <a:t>Функционально грамотный человек</a:t>
            </a:r>
            <a:r>
              <a:rPr lang="ru-RU" sz="2000" b="0" strike="noStrike" spc="-1" dirty="0" smtClean="0">
                <a:solidFill>
                  <a:srgbClr val="3465A4"/>
                </a:solidFill>
                <a:latin typeface="Arial"/>
              </a:rPr>
              <a:t> </a:t>
            </a:r>
            <a:r>
              <a:rPr lang="ru-RU" sz="2000" b="0" strike="noStrike" spc="-1" dirty="0">
                <a:solidFill>
                  <a:srgbClr val="3465A4"/>
                </a:solidFill>
                <a:latin typeface="Arial"/>
              </a:rPr>
              <a:t>— </a:t>
            </a:r>
            <a:r>
              <a:rPr lang="ru-RU" sz="2000" b="0" strike="noStrike" spc="-1" dirty="0" smtClean="0">
                <a:solidFill>
                  <a:srgbClr val="3465A4"/>
                </a:solidFill>
                <a:latin typeface="Arial"/>
              </a:rPr>
              <a:t>это человек, который способен </a:t>
            </a:r>
            <a:r>
              <a:rPr lang="ru-RU" sz="2000" b="1" strike="noStrike" spc="-1" dirty="0" smtClean="0">
                <a:solidFill>
                  <a:srgbClr val="3465A4"/>
                </a:solidFill>
                <a:latin typeface="Arial"/>
              </a:rPr>
              <a:t>использовать</a:t>
            </a:r>
            <a:r>
              <a:rPr lang="ru-RU" sz="2000" b="0" strike="noStrike" spc="-1" dirty="0" smtClean="0">
                <a:solidFill>
                  <a:srgbClr val="3465A4"/>
                </a:solidFill>
                <a:latin typeface="Arial"/>
              </a:rPr>
              <a:t> </a:t>
            </a:r>
            <a:r>
              <a:rPr lang="ru-RU" sz="2000" b="0" strike="noStrike" spc="-1" dirty="0">
                <a:solidFill>
                  <a:srgbClr val="3465A4"/>
                </a:solidFill>
                <a:latin typeface="Arial"/>
              </a:rPr>
              <a:t>все постоянно приобретаемые в течение жизни </a:t>
            </a:r>
            <a:r>
              <a:rPr lang="ru-RU" sz="2000" b="1" strike="noStrike" spc="-1" dirty="0">
                <a:solidFill>
                  <a:srgbClr val="3465A4"/>
                </a:solidFill>
                <a:latin typeface="Arial"/>
              </a:rPr>
              <a:t>знания, умения и навыки для решения</a:t>
            </a:r>
            <a:r>
              <a:rPr lang="ru-RU" sz="2000" b="0" strike="noStrike" spc="-1" dirty="0">
                <a:solidFill>
                  <a:srgbClr val="3465A4"/>
                </a:solidFill>
                <a:latin typeface="Arial"/>
              </a:rPr>
              <a:t> максимально широкого диапазона </a:t>
            </a:r>
            <a:r>
              <a:rPr lang="ru-RU" sz="2000" b="1" strike="noStrike" spc="-1" dirty="0">
                <a:solidFill>
                  <a:srgbClr val="3465A4"/>
                </a:solidFill>
                <a:latin typeface="Arial"/>
              </a:rPr>
              <a:t>жизненных задач</a:t>
            </a:r>
            <a:r>
              <a:rPr lang="ru-RU" sz="2000" b="0" strike="noStrike" spc="-1" dirty="0">
                <a:solidFill>
                  <a:srgbClr val="3465A4"/>
                </a:solidFill>
                <a:latin typeface="Arial"/>
              </a:rPr>
              <a:t> в различных сферах человеческой деятельности, общения и социальных отношений.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 smtClean="0">
              <a:solidFill>
                <a:srgbClr val="3465A4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solidFill>
                <a:srgbClr val="3465A4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3465A4"/>
                </a:solidFill>
                <a:latin typeface="Arial"/>
              </a:rPr>
              <a:t>Образовательная </a:t>
            </a:r>
            <a:r>
              <a:rPr lang="ru-RU" sz="1400" b="0" strike="noStrike" spc="-1" dirty="0">
                <a:solidFill>
                  <a:srgbClr val="3465A4"/>
                </a:solidFill>
                <a:latin typeface="Arial"/>
              </a:rPr>
              <a:t>система «Школа 2100». Педагогика </a:t>
            </a:r>
            <a:r>
              <a:rPr lang="ru-RU" sz="1400" b="0" strike="noStrike" spc="-1" dirty="0" smtClean="0">
                <a:solidFill>
                  <a:srgbClr val="3465A4"/>
                </a:solidFill>
                <a:latin typeface="Arial"/>
              </a:rPr>
              <a:t>здравого смысла </a:t>
            </a:r>
            <a:r>
              <a:rPr lang="ru-RU" sz="1400" b="0" strike="noStrike" spc="-1" dirty="0">
                <a:solidFill>
                  <a:srgbClr val="3465A4"/>
                </a:solidFill>
                <a:latin typeface="Arial"/>
              </a:rPr>
              <a:t>/ под ред. </a:t>
            </a:r>
            <a:r>
              <a:rPr lang="ru-RU" sz="1400" b="0" strike="noStrike" spc="-1" dirty="0" err="1">
                <a:solidFill>
                  <a:srgbClr val="3465A4"/>
                </a:solidFill>
                <a:latin typeface="Arial"/>
              </a:rPr>
              <a:t>А.А.Леонтьева</a:t>
            </a:r>
            <a:r>
              <a:rPr lang="ru-RU" sz="1400" b="0" strike="noStrike" spc="-1" dirty="0">
                <a:solidFill>
                  <a:srgbClr val="3465A4"/>
                </a:solidFill>
                <a:latin typeface="Arial"/>
              </a:rPr>
              <a:t>. М.: </a:t>
            </a:r>
            <a:r>
              <a:rPr lang="ru-RU" sz="1400" b="0" strike="noStrike" spc="-1" dirty="0" err="1">
                <a:solidFill>
                  <a:srgbClr val="3465A4"/>
                </a:solidFill>
                <a:latin typeface="Arial"/>
              </a:rPr>
              <a:t>Баласс</a:t>
            </a:r>
            <a:r>
              <a:rPr lang="ru-RU" sz="1400" b="0" strike="noStrike" spc="-1" dirty="0">
                <a:solidFill>
                  <a:srgbClr val="3465A4"/>
                </a:solidFill>
                <a:latin typeface="Arial"/>
              </a:rPr>
              <a:t>, 2003. С. 35.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1530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3211" y="2943497"/>
            <a:ext cx="1271452" cy="792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3211" y="2970310"/>
            <a:ext cx="1271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Ведущий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омпонент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2021 года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502" y="5107935"/>
            <a:ext cx="1271452" cy="792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3211" y="5089266"/>
            <a:ext cx="1271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Ведущий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омпонент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2021 года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8080" y="2951370"/>
            <a:ext cx="1271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Ведущий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омпонент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2024 года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1384663" y="3339642"/>
            <a:ext cx="583474" cy="3961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393372" y="5504080"/>
            <a:ext cx="2316480" cy="127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696891" y="3204754"/>
            <a:ext cx="792480" cy="4093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2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64" y="-46461"/>
            <a:ext cx="9057736" cy="1218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948" y="1236368"/>
            <a:ext cx="1022629" cy="704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948" y="2031080"/>
            <a:ext cx="1022629" cy="669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947" y="2842827"/>
            <a:ext cx="1022629" cy="6701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9964" y="3686160"/>
            <a:ext cx="1022629" cy="722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0948" y="4591660"/>
            <a:ext cx="1022629" cy="690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9963" y="5393046"/>
            <a:ext cx="1022629" cy="6341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0947" y="6140060"/>
            <a:ext cx="1022629" cy="5752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62974" y="1172059"/>
            <a:ext cx="7677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Международная программа по оценке образовательных достижений учащихся 15-летнего возраста в области математической и естественнонаучной грамотности, а также грамотности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97479" y="2023976"/>
            <a:ext cx="753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качества чтения и понимания текста для учащихся   4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классов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97479" y="2682194"/>
            <a:ext cx="7539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мониторинговое исследование качества математического и естественнонаучного образования для учащихся 4, 8 и 11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классов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86495" y="3741039"/>
            <a:ext cx="7490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качества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граждановедческого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образования 14-летних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школьников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97483" y="4599970"/>
            <a:ext cx="754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сравнительное исследование педагогического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корпуса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038651"/>
            <a:ext cx="404578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06108" y="5449904"/>
            <a:ext cx="7375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компетенций взрослого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населения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97479" y="5993867"/>
            <a:ext cx="7479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компьютерной и информационной грамотности для учащихся 14-летнего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9723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57201"/>
            <a:ext cx="7886700" cy="8977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по формированию и развитию ФГ в школе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446415"/>
            <a:ext cx="3703320" cy="3345065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федеральной службы по надзору в сфере образования и науки, министерства просвещения РФ от 06.05.2019г № 590\219 «Об утверждении методологии и критериев оценки качества общего образования в ОО на основе практики международных исследований качества подготовки обучающихся»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РФ от 26.01.2021 № ТВ-94\04 «Об электронном банке тренировочных заданий по оценке функциональной грамотности»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РФ (Департаменту цифровой трансформации и больших данных) от 22.03.2021 №04-238  «Об электронном банке тренировочных заданий по оценке функциональной грамотности»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РФ (Департаменту цифровой трансформации и больших данных) от 14.09.2021г № 03-1510 «Об организации работы по повышению функциональной грамотности»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РФ (Департаменту цифровой трансформации и больших данных) от 17.09.2021 № 03-1526 «О методическом обеспечении работы по повышению функциональной грамотности»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1446415"/>
            <a:ext cx="3703320" cy="1778923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и науки Тюменской области от 21.04.2021г № 264\ОД «Об утверждении плана мероприятий по формированию у обучающихся функциональной грамотности» 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и науки Тюменской области от 17.09.2021г № 667\ОД «Об утверждении плана мероприятий по формированию у обучающихся функциональной грамотности в 2021-2022 учебном году»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63440" y="3258589"/>
            <a:ext cx="3851910" cy="2161001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отдела образования администрации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Ишимского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Тюменской области от 12.10.2021г № 89 «Об утверждении плана мероприятий по формированию у обучающихся функциональной грамотности в 2021-2022 учебном году»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отдела образования администрации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Ишимского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Тюменской области от 12.10.2021г № 90 «Об утверждении состава рабочей группы по координации работы по формированию у обучающихся функциональной грамотности»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14083" y="527361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уровень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МАОУ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Тоболовская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от 13.10.2021г № 166 «Об утверждении плана мероприятий по формированию у обучающихся функциональной грамотности в 2021-2022 учебном году»</a:t>
            </a:r>
          </a:p>
        </p:txBody>
      </p:sp>
    </p:spTree>
    <p:extLst>
      <p:ext uri="{BB962C8B-B14F-4D97-AF65-F5344CB8AC3E}">
        <p14:creationId xmlns:p14="http://schemas.microsoft.com/office/powerpoint/2010/main" val="4633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260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Тоболовская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ФГ за 2021-2022г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Октябрь 2021г</a:t>
            </a:r>
          </a:p>
          <a:p>
            <a:r>
              <a:rPr lang="ru-RU" dirty="0" smtClean="0"/>
              <a:t>Апробация заданий по ФГ: 8 класс – глобальные компетенции, 9 класс – </a:t>
            </a:r>
            <a:r>
              <a:rPr lang="ru-RU" dirty="0" err="1" smtClean="0"/>
              <a:t>естественноначная</a:t>
            </a:r>
            <a:r>
              <a:rPr lang="ru-RU" dirty="0" smtClean="0"/>
              <a:t> грамотность.</a:t>
            </a:r>
          </a:p>
          <a:p>
            <a:r>
              <a:rPr lang="ru-RU" dirty="0" smtClean="0"/>
              <a:t>Апробация проводилась в режиме онлайн на платформе РЭШ.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3507942"/>
            <a:ext cx="3702050" cy="2186276"/>
          </a:xfrm>
        </p:spPr>
      </p:pic>
      <p:sp>
        <p:nvSpPr>
          <p:cNvPr id="7" name="Прямоугольник 6"/>
          <p:cNvSpPr/>
          <p:nvPr/>
        </p:nvSpPr>
        <p:spPr>
          <a:xfrm>
            <a:off x="4671753" y="1787237"/>
            <a:ext cx="4263815" cy="2228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Февраль 2022г</a:t>
            </a:r>
          </a:p>
          <a:p>
            <a:pPr algn="ctr"/>
            <a:r>
              <a:rPr lang="ru-RU" dirty="0" smtClean="0"/>
              <a:t>Апробация заданий по ФГ  7,8 класс, в работу входило 5 направлений: финансовая, математическая, естественнонаучная, читательская грамотность, креативное мышление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53" y="4023265"/>
            <a:ext cx="4263815" cy="18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270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мониторинга ФГ в 7,8 классах </a:t>
            </a:r>
            <a:r>
              <a:rPr lang="ru-RU" dirty="0" err="1" smtClean="0"/>
              <a:t>Тоболовского</a:t>
            </a:r>
            <a:r>
              <a:rPr lang="ru-RU" dirty="0" smtClean="0"/>
              <a:t> образовательного округа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86381"/>
              </p:ext>
            </p:extLst>
          </p:nvPr>
        </p:nvGraphicFramePr>
        <p:xfrm>
          <a:off x="822324" y="1846263"/>
          <a:ext cx="7324149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03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-30477"/>
            <a:ext cx="9143640" cy="8926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pc="-1" dirty="0" smtClean="0">
                <a:solidFill>
                  <a:srgbClr val="4F81BD">
                    <a:lumMod val="75000"/>
                  </a:srgbClr>
                </a:solidFill>
              </a:rPr>
              <a:t>ЧИТАТЕЛЬСКАЯ ГРАМОТНОСТЬ</a:t>
            </a:r>
            <a:endParaRPr lang="ru-RU" sz="3200" b="1" spc="-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13211" y="1114697"/>
            <a:ext cx="8926286" cy="57433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ru-RU" spc="-1" dirty="0">
                <a:solidFill>
                  <a:srgbClr val="FF4000"/>
                </a:solidFill>
              </a:rPr>
              <a:t>Читательская грамотность </a:t>
            </a:r>
            <a:r>
              <a:rPr lang="ru-RU" spc="-1" dirty="0">
                <a:solidFill>
                  <a:srgbClr val="4F81BD"/>
                </a:solidFill>
              </a:rPr>
              <a:t>-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 smtClean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2800" spc="-1" dirty="0">
              <a:solidFill>
                <a:prstClr val="black"/>
              </a:solidFill>
            </a:endParaRPr>
          </a:p>
          <a:p>
            <a:endParaRPr lang="ru-RU" sz="1400" spc="-1" dirty="0" smtClean="0">
              <a:solidFill>
                <a:srgbClr val="3465A4"/>
              </a:solidFill>
            </a:endParaRPr>
          </a:p>
          <a:p>
            <a:endParaRPr lang="ru-RU" sz="1400" spc="-1" dirty="0">
              <a:solidFill>
                <a:srgbClr val="3465A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14334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6" y="2431680"/>
            <a:ext cx="7739009" cy="4247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0571" y="2342606"/>
            <a:ext cx="583475" cy="165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2423" y="6156960"/>
            <a:ext cx="2168434" cy="52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4793</TotalTime>
  <Words>876</Words>
  <Application>Microsoft Office PowerPoint</Application>
  <PresentationFormat>Экран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Нормативно-правовая база по формированию и развитию ФГ в школе</vt:lpstr>
      <vt:lpstr>  Результаты деятельности  МАОУ Тоболовская СОШ  по формированию ФГ за 2021-2022г</vt:lpstr>
      <vt:lpstr>Результаты мониторинга ФГ в 7,8 классах Тоболовского образовательного округа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Админ</cp:lastModifiedBy>
  <cp:revision>235</cp:revision>
  <cp:lastPrinted>2022-08-23T10:25:52Z</cp:lastPrinted>
  <dcterms:created xsi:type="dcterms:W3CDTF">2019-09-17T14:59:57Z</dcterms:created>
  <dcterms:modified xsi:type="dcterms:W3CDTF">2022-08-25T03:06:38Z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