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1" r:id="rId3"/>
    <p:sldMasterId id="2147483693" r:id="rId4"/>
    <p:sldMasterId id="2147483705" r:id="rId5"/>
    <p:sldMasterId id="2147483717" r:id="rId6"/>
  </p:sldMasterIdLst>
  <p:sldIdLst>
    <p:sldId id="256" r:id="rId7"/>
    <p:sldId id="257" r:id="rId8"/>
    <p:sldId id="280" r:id="rId9"/>
    <p:sldId id="279" r:id="rId10"/>
    <p:sldId id="278" r:id="rId11"/>
    <p:sldId id="258" r:id="rId12"/>
    <p:sldId id="265" r:id="rId13"/>
    <p:sldId id="266" r:id="rId14"/>
    <p:sldId id="267" r:id="rId15"/>
    <p:sldId id="268" r:id="rId16"/>
    <p:sldId id="259" r:id="rId17"/>
    <p:sldId id="273" r:id="rId18"/>
    <p:sldId id="274" r:id="rId19"/>
    <p:sldId id="275" r:id="rId20"/>
    <p:sldId id="276" r:id="rId21"/>
    <p:sldId id="260" r:id="rId22"/>
    <p:sldId id="269" r:id="rId23"/>
    <p:sldId id="270" r:id="rId24"/>
    <p:sldId id="271" r:id="rId25"/>
    <p:sldId id="27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Торт "Муравейник"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C7F-4653-9B8B-0680BD94ADD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EC7F-4653-9B8B-0680BD94ADD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C7F-4653-9B8B-0680BD94ADD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EC7F-4653-9B8B-0680BD94ADD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C7F-4653-9B8B-0680BD94ADD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EC7F-4653-9B8B-0680BD94ADD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C7F-4653-9B8B-0680BD94ADD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C7F-4653-9B8B-0680BD94ADD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C7F-4653-9B8B-0680BD94ADD3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EC7F-4653-9B8B-0680BD94ADD3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C7F-4653-9B8B-0680BD94ADD3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EC7F-4653-9B8B-0680BD94ADD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Мука</c:v>
                </c:pt>
                <c:pt idx="1">
                  <c:v>Сливочное масло</c:v>
                </c:pt>
                <c:pt idx="2">
                  <c:v>Сметана (20%)</c:v>
                </c:pt>
                <c:pt idx="3">
                  <c:v>Сахар (1 кг)</c:v>
                </c:pt>
                <c:pt idx="4">
                  <c:v>Разрыхлитель (10 г.)</c:v>
                </c:pt>
                <c:pt idx="5">
                  <c:v>Вареное сгущённое молоко (380 г.)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7F-4653-9B8B-0680BD94ADD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B78A697-9D75-4DE8-8C28-1296A6CF43C1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075A-B3CA-4308-8288-4AA3FDE33D80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4B8D-FEEF-4ACC-AE11-BD533592BCDC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6006-7E0B-4944-9FC8-8FFECA54B11C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3413-B80B-4905-8668-7292F4C8B0D5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9662-C6A4-45F9-A235-129F0C1DEF43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B764-976A-4040-BDCA-252C91CEE939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FC935-CE77-4008-BAD9-6108F00BE393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62D5-4244-4B26-B385-E71032EABECD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33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5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D967-1B7E-40AA-AAF7-BA98E0E039F7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0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2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68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0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58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64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91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210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98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242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490F-3E6A-4544-9694-22B6007FE3C6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223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84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44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54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4034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946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375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17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56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3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9620-38BC-4982-922B-C904A70C41DD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6962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655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880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017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757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996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048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577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609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1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6FC6-E80E-40CB-B83C-A6FFE3EF0BA6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821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2921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723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414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037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5054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471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2246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045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5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863F-52DC-41B2-9D00-5A4E5632AC32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494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147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5772235-39DD-4889-970F-DE4E7F6D2FA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4A3D-8A09-40B1-B139-90ED3EF35E3C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1825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2235-39DD-4889-970F-DE4E7F6D2FA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4A3D-8A09-40B1-B139-90ED3EF35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1149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2235-39DD-4889-970F-DE4E7F6D2FA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4A3D-8A09-40B1-B139-90ED3EF35E3C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0737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2235-39DD-4889-970F-DE4E7F6D2FA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4A3D-8A09-40B1-B139-90ED3EF35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7382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2235-39DD-4889-970F-DE4E7F6D2FA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4A3D-8A09-40B1-B139-90ED3EF35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6768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2235-39DD-4889-970F-DE4E7F6D2FA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4A3D-8A09-40B1-B139-90ED3EF35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309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2235-39DD-4889-970F-DE4E7F6D2FA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4A3D-8A09-40B1-B139-90ED3EF35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0071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2235-39DD-4889-970F-DE4E7F6D2FA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4A3D-8A09-40B1-B139-90ED3EF35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752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5614-3909-43DC-A067-7F9842F8B81D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2235-39DD-4889-970F-DE4E7F6D2FA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4A3D-8A09-40B1-B139-90ED3EF35E3C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8835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2235-39DD-4889-970F-DE4E7F6D2FA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4A3D-8A09-40B1-B139-90ED3EF35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2996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2235-39DD-4889-970F-DE4E7F6D2FA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A4A3D-8A09-40B1-B139-90ED3EF35E3C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91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9323-6A73-409C-86A6-9EAF0F851121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0176-F1D3-49EC-82F4-0915A3AC4184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3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2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6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68D0401-7827-4DA0-A00D-4DFF2BA231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02.11.2022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F6160D8-05D6-47D1-9DA4-CB2EDBE4A8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04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5772235-39DD-4889-970F-DE4E7F6D2FA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E4A4A3D-8A09-40B1-B139-90ED3EF35E3C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51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354033" y="678939"/>
            <a:ext cx="10590045" cy="213344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7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</a:t>
            </a:r>
            <a:br>
              <a:rPr lang="ru-RU" sz="7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день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0000">
            <a:off x="986422" y="3087153"/>
            <a:ext cx="9755187" cy="1514660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 и оценка функциональной грамотности во внеурочной деятельности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тоболовская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1424925">
            <a:off x="7547956" y="316764"/>
            <a:ext cx="3092335" cy="748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01.11.2022г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182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1475656" cy="201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5222" y="-14598"/>
            <a:ext cx="10936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Самуил Яковлевич Маршак (1887-1964)</a:t>
            </a:r>
            <a:endParaRPr lang="ru-RU" sz="32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99928" y="529470"/>
            <a:ext cx="10511716" cy="96617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14516" y="1945178"/>
            <a:ext cx="3997128" cy="46912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700" b="1" u="sng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Читаем выразительно!</a:t>
            </a:r>
          </a:p>
          <a:p>
            <a:pPr algn="ctr" defTabSz="914400"/>
            <a:endParaRPr lang="ru-RU" sz="1700" b="1" u="sng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страница</a:t>
            </a: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Красного цвета.</a:t>
            </a:r>
          </a:p>
          <a:p>
            <a:pPr algn="ctr" defTabSz="914400"/>
            <a:endParaRPr lang="ru-RU" sz="17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Красное солнце.</a:t>
            </a: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Красное лето.</a:t>
            </a:r>
          </a:p>
          <a:p>
            <a:pPr algn="ctr" defTabSz="914400"/>
            <a:endParaRPr lang="ru-RU" sz="17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площадь</a:t>
            </a: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Флаги полощет.</a:t>
            </a:r>
          </a:p>
          <a:p>
            <a:pPr algn="ctr" defTabSz="914400"/>
            <a:endParaRPr lang="ru-RU" sz="17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же на свете</a:t>
            </a: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 и краше?</a:t>
            </a:r>
          </a:p>
          <a:p>
            <a:pPr algn="ctr" defTabSz="914400"/>
            <a:endParaRPr lang="ru-RU" sz="17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 что дети</a:t>
            </a: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Веселые наши!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435245"/>
              </p:ext>
            </p:extLst>
          </p:nvPr>
        </p:nvGraphicFramePr>
        <p:xfrm>
          <a:off x="95386" y="1945178"/>
          <a:ext cx="7934710" cy="1920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68315">
                  <a:extLst>
                    <a:ext uri="{9D8B030D-6E8A-4147-A177-3AD203B41FA5}">
                      <a16:colId xmlns:a16="http://schemas.microsoft.com/office/drawing/2014/main" val="2135567355"/>
                    </a:ext>
                  </a:extLst>
                </a:gridCol>
                <a:gridCol w="2916535">
                  <a:extLst>
                    <a:ext uri="{9D8B030D-6E8A-4147-A177-3AD203B41FA5}">
                      <a16:colId xmlns:a16="http://schemas.microsoft.com/office/drawing/2014/main" val="2157122973"/>
                    </a:ext>
                  </a:extLst>
                </a:gridCol>
                <a:gridCol w="3149860">
                  <a:extLst>
                    <a:ext uri="{9D8B030D-6E8A-4147-A177-3AD203B41FA5}">
                      <a16:colId xmlns:a16="http://schemas.microsoft.com/office/drawing/2014/main" val="2878309287"/>
                    </a:ext>
                  </a:extLst>
                </a:gridCol>
              </a:tblGrid>
              <a:tr h="6223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Название страницы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Кто изображён?</a:t>
                      </a:r>
                    </a:p>
                    <a:p>
                      <a:pPr algn="ctr"/>
                      <a:r>
                        <a:rPr lang="ru-RU" sz="1400" dirty="0" smtClean="0"/>
                        <a:t>Что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изображено?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Чувства, которые возникли</a:t>
                      </a:r>
                      <a:r>
                        <a:rPr lang="ru-RU" sz="1400" baseline="0" dirty="0" smtClean="0"/>
                        <a:t> при чтении.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277498"/>
                  </a:ext>
                </a:extLst>
              </a:tr>
              <a:tr h="1297911">
                <a:tc>
                  <a:txBody>
                    <a:bodyPr/>
                    <a:lstStyle/>
                    <a:p>
                      <a:r>
                        <a:rPr lang="ru-RU" dirty="0" smtClean="0"/>
                        <a:t>________________________________________________________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____________________________________________________________________________________________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____________________________________________________________________________________________________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12668"/>
                  </a:ext>
                </a:extLst>
              </a:tr>
            </a:tbl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5586153" y="4006736"/>
            <a:ext cx="2443943" cy="2629667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7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ru-RU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от писателя</a:t>
            </a:r>
          </a:p>
          <a:p>
            <a:pPr algn="ctr" defTabSz="91440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________________________________________________________________________________________________________________________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99928" y="570177"/>
            <a:ext cx="10511716" cy="925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хотел, чтобы дети вырастали умными, честными, добрыми, смелыми и просвещенными людьми. Маршак советовал ребятам говорить самим себе слова, которые могут их утешить, успокоить, развеселить, сделать добрее, храбрее, умнее и терпеливее.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5386" y="4006737"/>
            <a:ext cx="5291261" cy="2629666"/>
          </a:xfrm>
          <a:prstGeom prst="round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«Верю/не верю»</a:t>
            </a:r>
          </a:p>
          <a:p>
            <a:pPr defTabSz="914400"/>
            <a:r>
              <a:rPr lang="ru-RU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Верите ли вы</a:t>
            </a:r>
            <a:r>
              <a:rPr lang="ru-RU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что……______________________</a:t>
            </a:r>
            <a:endParaRPr lang="ru-RU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09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65007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функциональной грамотности», 10-11 класс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2568633"/>
            <a:ext cx="10394707" cy="280595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способность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рассуждения и формулировать, применять, интерпретировать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для решения проблем в разнообразных контекстах реального мира.</a:t>
            </a:r>
          </a:p>
        </p:txBody>
      </p:sp>
    </p:spTree>
    <p:extLst>
      <p:ext uri="{BB962C8B-B14F-4D97-AF65-F5344CB8AC3E}">
        <p14:creationId xmlns:p14="http://schemas.microsoft.com/office/powerpoint/2010/main" val="203961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На праздник нужно приготовить торт «Муравейник» по предложенному рецепту. Для этого нужно приобрести продукты в трех магазинах. Сравнив все </a:t>
            </a:r>
            <a:r>
              <a:rPr lang="ru-RU" dirty="0" smtClean="0"/>
              <a:t>варианты, </a:t>
            </a:r>
            <a:r>
              <a:rPr lang="ru-RU" dirty="0"/>
              <a:t>выбрать наиболее экономичный и </a:t>
            </a:r>
            <a:r>
              <a:rPr lang="ru-RU" dirty="0" smtClean="0"/>
              <a:t>составить список покупок.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6929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Торт «Муравейник»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Для </a:t>
            </a:r>
            <a:r>
              <a:rPr lang="ru-RU" dirty="0">
                <a:solidFill>
                  <a:srgbClr val="FF0000"/>
                </a:solidFill>
              </a:rPr>
              <a:t>теста:</a:t>
            </a:r>
          </a:p>
          <a:p>
            <a:r>
              <a:rPr lang="ru-RU" dirty="0"/>
              <a:t>Мука – 500 г.</a:t>
            </a:r>
          </a:p>
          <a:p>
            <a:r>
              <a:rPr lang="ru-RU" dirty="0"/>
              <a:t>Сливочное масло – 200 г.</a:t>
            </a:r>
          </a:p>
          <a:p>
            <a:r>
              <a:rPr lang="ru-RU" dirty="0"/>
              <a:t>Сметана (20%) - 200 г.</a:t>
            </a:r>
          </a:p>
          <a:p>
            <a:r>
              <a:rPr lang="ru-RU" dirty="0"/>
              <a:t>Сахар – 100 г.</a:t>
            </a:r>
          </a:p>
          <a:p>
            <a:r>
              <a:rPr lang="ru-RU" dirty="0"/>
              <a:t>Разрыхлитель – 10 г.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Для крема:</a:t>
            </a:r>
          </a:p>
          <a:p>
            <a:r>
              <a:rPr lang="ru-RU" dirty="0"/>
              <a:t>Вареное сгущенное молоко – 380 г.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754" y="1775819"/>
            <a:ext cx="5783753" cy="319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91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59197506"/>
              </p:ext>
            </p:extLst>
          </p:nvPr>
        </p:nvGraphicFramePr>
        <p:xfrm>
          <a:off x="1039092" y="482141"/>
          <a:ext cx="9002682" cy="51656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0188">
                  <a:extLst>
                    <a:ext uri="{9D8B030D-6E8A-4147-A177-3AD203B41FA5}">
                      <a16:colId xmlns:a16="http://schemas.microsoft.com/office/drawing/2014/main" val="2350671869"/>
                    </a:ext>
                  </a:extLst>
                </a:gridCol>
                <a:gridCol w="2250188">
                  <a:extLst>
                    <a:ext uri="{9D8B030D-6E8A-4147-A177-3AD203B41FA5}">
                      <a16:colId xmlns:a16="http://schemas.microsoft.com/office/drawing/2014/main" val="1974301086"/>
                    </a:ext>
                  </a:extLst>
                </a:gridCol>
                <a:gridCol w="2251153">
                  <a:extLst>
                    <a:ext uri="{9D8B030D-6E8A-4147-A177-3AD203B41FA5}">
                      <a16:colId xmlns:a16="http://schemas.microsoft.com/office/drawing/2014/main" val="2997649100"/>
                    </a:ext>
                  </a:extLst>
                </a:gridCol>
                <a:gridCol w="2251153">
                  <a:extLst>
                    <a:ext uri="{9D8B030D-6E8A-4147-A177-3AD203B41FA5}">
                      <a16:colId xmlns:a16="http://schemas.microsoft.com/office/drawing/2014/main" val="2504055682"/>
                    </a:ext>
                  </a:extLst>
                </a:gridCol>
              </a:tblGrid>
              <a:tr h="47981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Наименование продукта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Цена (р)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133111"/>
                  </a:ext>
                </a:extLst>
              </a:tr>
              <a:tr h="5069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«Ольга»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«Виктория»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«Мираж»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913278"/>
                  </a:ext>
                </a:extLst>
              </a:tr>
              <a:tr h="4798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Мука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46 р (1 кг)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90 р (2 кг)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39 р (800 г)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7237968"/>
                  </a:ext>
                </a:extLst>
              </a:tr>
              <a:tr h="4798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Сливочное масло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120 р (200 г.)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75 (100 г.)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130 (200 г.)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247510"/>
                  </a:ext>
                </a:extLst>
              </a:tr>
              <a:tr h="4798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Сметана (20%)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100 р (200 г.)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81 р (150 г.)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75 (100 г.)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1351002"/>
                  </a:ext>
                </a:extLst>
              </a:tr>
              <a:tr h="4798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Сахар (1 кг)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64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67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72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750548"/>
                  </a:ext>
                </a:extLst>
              </a:tr>
              <a:tr h="4798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Разрыхлитель (10 г.)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12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13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11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1081883"/>
                  </a:ext>
                </a:extLst>
              </a:tr>
              <a:tr h="986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Вареное сгущённое молоко (380 г.)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83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92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101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6136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315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85675121"/>
              </p:ext>
            </p:extLst>
          </p:nvPr>
        </p:nvGraphicFramePr>
        <p:xfrm>
          <a:off x="685800" y="382385"/>
          <a:ext cx="10394950" cy="4992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6609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65007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 России»,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10-11 класс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2568633"/>
            <a:ext cx="10394707" cy="280595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 конкретные навыки,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сочетание знаний, умений, взглядов, отношений и ценностей, успешно применяемых при личном или виртуальном взаимодействии с людьми, которые принадлежат к другой культурной среде, и при участии отдельных лиц в решении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проблем (т.е. в ситуациях, требующих от человека понимания проблем, которые не имеют национальных границ и оказывают влияние на жизнь нынешнего и будущих поколений).</a:t>
            </a:r>
          </a:p>
        </p:txBody>
      </p:sp>
    </p:spTree>
    <p:extLst>
      <p:ext uri="{BB962C8B-B14F-4D97-AF65-F5344CB8AC3E}">
        <p14:creationId xmlns:p14="http://schemas.microsoft.com/office/powerpoint/2010/main" val="215865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597" y="13428"/>
            <a:ext cx="9720072" cy="78759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Сравнительная характеристика романского и готического стилей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37435" y="4887309"/>
            <a:ext cx="5352002" cy="1967898"/>
          </a:xfrm>
        </p:spPr>
        <p:txBody>
          <a:bodyPr>
            <a:noAutofit/>
          </a:bodyPr>
          <a:lstStyle/>
          <a:p>
            <a:r>
              <a:rPr lang="ru-RU" b="1" dirty="0" smtClean="0"/>
              <a:t>________________________________________________________________________________________________________________________________________________________________________________________________________________________</a:t>
            </a:r>
            <a:endParaRPr lang="ru-RU" b="1" dirty="0"/>
          </a:p>
        </p:txBody>
      </p:sp>
      <p:sp>
        <p:nvSpPr>
          <p:cNvPr id="9" name="Объект 3"/>
          <p:cNvSpPr>
            <a:spLocks noGrp="1"/>
          </p:cNvSpPr>
          <p:nvPr>
            <p:ph sz="quarter" idx="4"/>
          </p:nvPr>
        </p:nvSpPr>
        <p:spPr>
          <a:xfrm>
            <a:off x="262995" y="4924673"/>
            <a:ext cx="5339577" cy="1930534"/>
          </a:xfrm>
        </p:spPr>
        <p:txBody>
          <a:bodyPr/>
          <a:lstStyle/>
          <a:p>
            <a:r>
              <a:rPr lang="ru-RU" b="1" dirty="0" smtClean="0"/>
              <a:t>________________________________________________________________________________________________________________________________________________________________________________________________________________________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69" y="462455"/>
            <a:ext cx="4787507" cy="4150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30905" y="4554614"/>
            <a:ext cx="5276516" cy="476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sng" strike="noStrike" kern="1200" cap="all" spc="10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Дмитриевский собор во Владимире</a:t>
            </a:r>
            <a:endParaRPr kumimoji="0" lang="ru-RU" sz="1400" b="1" i="1" u="sng" strike="noStrike" kern="1200" cap="all" spc="10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579168" y="4613118"/>
            <a:ext cx="5310269" cy="47237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БОЛЬШОЙ ДВОРЕЦ УСАДЬБЫ ЦАРИЦЫНО</a:t>
            </a:r>
            <a:br>
              <a:rPr kumimoji="0" lang="ru-RU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1400" b="1" i="1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Объект 4"/>
          <p:cNvPicPr>
            <a:picLocks noChangeAspect="1"/>
          </p:cNvPicPr>
          <p:nvPr/>
        </p:nvPicPr>
        <p:blipFill rotWithShape="1">
          <a:blip r:embed="rId3"/>
          <a:srcRect l="1026" t="313" r="2963" b="5733"/>
          <a:stretch/>
        </p:blipFill>
        <p:spPr>
          <a:xfrm>
            <a:off x="6579168" y="407224"/>
            <a:ext cx="5094808" cy="4205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94593" y="4887309"/>
            <a:ext cx="5623036" cy="19678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12428" y="4887309"/>
            <a:ext cx="5695489" cy="19678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20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20038" y="88983"/>
            <a:ext cx="7013028" cy="662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Реставрация текста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«письмо с дырками»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186" y="88983"/>
            <a:ext cx="4740546" cy="3894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3945" y="626147"/>
            <a:ext cx="7013028" cy="2968392"/>
          </a:xfrm>
        </p:spPr>
        <p:txBody>
          <a:bodyPr>
            <a:noAutofit/>
          </a:bodyPr>
          <a:lstStyle/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Кремль - символ  русской и советской власти. Его зубчатые красные кирпичные стены и 20 </a:t>
            </a:r>
            <a:r>
              <a:rPr lang="ru-RU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башен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были построены в конце 15-ого столетия, когда  итальянские строители прибыли в Москву по приглашению Ивана III Великого. Из самых важных башен, Спасская (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Spasskaya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Башня, ведущая к Красной площади была построена в </a:t>
            </a:r>
            <a:r>
              <a:rPr lang="ru-RU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1491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Пьетро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Соларио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спроектировал большинство главных башен; её колокольня была добавлена в 1624-25. Перезвоны курантов передаются по радио как сигнал времени для целой нации. Также на Красной площади находится Никольская (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Nikolskaya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Башня, построенная первоначально в 1491 и восстановленная в 1806. Две другие основные башни  -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Троитская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Troitskaya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Башня, с мостом и внешним барбаканом, и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Боровитская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Башня  - находятся на </a:t>
            </a:r>
            <a:r>
              <a:rPr lang="ru-RU" sz="1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западной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стене.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9187" y="3983421"/>
            <a:ext cx="11934186" cy="27084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43260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Kremlin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Kremlin is the symbol of first Russian and later Soviet power and authority. Its crenellated red brick walls and 20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______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were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built at the end of the 15th century, when a host of Italian builders arrived in Moscow at the invitation of Ivan III the Great. Of the most important towers, the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Saviour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Spasskaya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Tower leading to Red Square was built in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_____by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Pietro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Solario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who designed most of the main towers; its belfry was added in 1624-25. The chimes of its clock are broadcast by radio as a time signal to the whole nation. Also on the Red Square front is the St. Nicholas (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Nikolskaya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Tower, built originally in 1491 and rebuilt in 1806. The two other principal gate towers - the Trinity (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Troitskaya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Tower, with a bridge and outer barbican (the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Kutafya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Tower), and the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Borovitskaya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Tower - lie on the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______wall.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А)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towers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1491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C) western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929732" y="536028"/>
            <a:ext cx="7193641" cy="3058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77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228" y="306658"/>
            <a:ext cx="4071687" cy="301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49" y="361928"/>
            <a:ext cx="4008554" cy="3050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3"/>
          <p:cNvSpPr txBox="1">
            <a:spLocks/>
          </p:cNvSpPr>
          <p:nvPr/>
        </p:nvSpPr>
        <p:spPr>
          <a:xfrm>
            <a:off x="572159" y="306658"/>
            <a:ext cx="4802728" cy="38115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804" y="451945"/>
            <a:ext cx="3486424" cy="2722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бъект 3"/>
          <p:cNvSpPr txBox="1">
            <a:spLocks/>
          </p:cNvSpPr>
          <p:nvPr/>
        </p:nvSpPr>
        <p:spPr>
          <a:xfrm>
            <a:off x="6376799" y="3470955"/>
            <a:ext cx="5602041" cy="3263356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u-RU" sz="20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Тема:  Готический стиль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1________________________________________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2________________________________________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3________________________________________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4________________________________________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5________________________________________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6859051" y="3618100"/>
            <a:ext cx="4754880" cy="2133600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Объект 3"/>
          <p:cNvSpPr txBox="1">
            <a:spLocks/>
          </p:cNvSpPr>
          <p:nvPr/>
        </p:nvSpPr>
        <p:spPr>
          <a:xfrm>
            <a:off x="191092" y="3468135"/>
            <a:ext cx="5484493" cy="3266176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u-RU" sz="20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Тема:  Романский стиль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1____________________________________</a:t>
            </a:r>
          </a:p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2_____________________________________</a:t>
            </a:r>
          </a:p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3_____________________________________</a:t>
            </a:r>
          </a:p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4_____________________________________</a:t>
            </a:r>
          </a:p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5_____________________________________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8676" y="3468133"/>
            <a:ext cx="5728138" cy="32661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50702" y="3468133"/>
            <a:ext cx="5728138" cy="32661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27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65007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студия «Путешествие в сказку»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2568633"/>
            <a:ext cx="10394707" cy="280595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Креативное мышление — это 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создавать или иным образом воплощать в жизнь что-то новое, будь то решение проблемы, метод, устройство,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художественный объект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Креативное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 помогает быстро реагировать на любую проблему и находить нестандартные пути выхода из сложных ситуаций.</a:t>
            </a:r>
          </a:p>
        </p:txBody>
      </p:sp>
    </p:spTree>
    <p:extLst>
      <p:ext uri="{BB962C8B-B14F-4D97-AF65-F5344CB8AC3E}">
        <p14:creationId xmlns:p14="http://schemas.microsoft.com/office/powerpoint/2010/main" val="233617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76"/>
            <a:ext cx="12192000" cy="456280"/>
          </a:xfrm>
        </p:spPr>
        <p:txBody>
          <a:bodyPr>
            <a:noAutofit/>
          </a:bodyPr>
          <a:lstStyle/>
          <a:p>
            <a:pPr algn="ctr"/>
            <a:r>
              <a:rPr lang="ru-RU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план по теме «Архитектура </a:t>
            </a:r>
            <a:r>
              <a:rPr lang="ru-RU" sz="24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руси</a:t>
            </a:r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x-xii </a:t>
            </a:r>
            <a:r>
              <a:rPr lang="ru-RU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веков»</a:t>
            </a:r>
            <a:endParaRPr lang="ru-RU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674" y="462455"/>
            <a:ext cx="2567505" cy="2600689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6551" y="462456"/>
            <a:ext cx="2771263" cy="2587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419" y="1010830"/>
            <a:ext cx="3055893" cy="23605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75" y="3598545"/>
            <a:ext cx="3276889" cy="23833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2352" y="3788255"/>
            <a:ext cx="3306587" cy="2463349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3842352" y="6251604"/>
            <a:ext cx="3306587" cy="27637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u-RU" sz="1400" b="0" i="0" u="none" strike="noStrike" kern="5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Успенский собор во Владимире</a:t>
            </a:r>
            <a:endParaRPr kumimoji="0" lang="en-US" sz="1400" b="0" i="0" u="none" strike="noStrike" kern="5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3053" y="1010831"/>
            <a:ext cx="2860901" cy="2318616"/>
          </a:xfrm>
          <a:prstGeom prst="rect">
            <a:avLst/>
          </a:prstGeom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7241629" y="3788254"/>
            <a:ext cx="4939862" cy="2463349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u-RU" sz="2400" b="1" i="1" u="sng" strike="noStrike" kern="5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План: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u-RU" sz="1400" b="1" i="1" u="none" strike="noStrike" kern="5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1.___________________________________________________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u-RU" sz="1400" b="1" i="1" u="none" strike="noStrike" kern="5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2.___________________________________________________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u-RU" sz="1400" b="1" i="1" u="none" strike="noStrike" kern="5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3.___________________________________________________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u-RU" sz="1400" b="1" i="1" u="none" strike="noStrike" kern="5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4.___________________________________________________</a:t>
            </a:r>
            <a:endParaRPr kumimoji="0" lang="en-US" sz="1400" b="1" i="1" u="none" strike="noStrike" kern="5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9203053" y="3368263"/>
            <a:ext cx="2860902" cy="230282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u-RU" sz="1100" b="0" i="0" u="none" strike="noStrike" kern="5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Никольский кафедральный собор в </a:t>
            </a:r>
            <a:r>
              <a:rPr kumimoji="0" lang="ru-RU" sz="1100" b="0" i="0" u="none" strike="noStrike" kern="5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г.Ишиме</a:t>
            </a:r>
            <a:endParaRPr kumimoji="0" lang="en-US" sz="1100" b="0" i="0" u="none" strike="noStrike" kern="5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241629" y="3657883"/>
            <a:ext cx="4822325" cy="27319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6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4" y="3639502"/>
            <a:ext cx="3205212" cy="24039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36" y="177687"/>
            <a:ext cx="4216373" cy="3162280"/>
          </a:xfrm>
          <a:prstGeom prst="rect">
            <a:avLst/>
          </a:prstGeom>
        </p:spPr>
      </p:pic>
      <p:pic>
        <p:nvPicPr>
          <p:cNvPr id="1026" name="Picture 2" descr="https://sun9-87.userapi.com/impg/5SHQ23yBzmgtWkRnkKALcjkNPqmkaBXrqZQD7Q/tfeBGGMIOxk.jpg?size=1280x960&amp;quality=95&amp;sign=059de4f4f443d012741844ff1e883bcf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6" y="177687"/>
            <a:ext cx="4216372" cy="316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0.userapi.com/impg/LZhluZUS_NQChScJSMatWpwnCDwMqKSkvkaVlQ/WD5nM8zxBV0.jpg?size=1280x960&amp;quality=95&amp;sign=57c01146c39608d51bd499811c547c3f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490" y="3522320"/>
            <a:ext cx="3314722" cy="248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78.userapi.com/impg/81LgI-lV10n3Z2ydDuRSIaXJ3RKqkY0X4j-Pzg/05QDYYpzLvg.jpg?size=1280x960&amp;quality=95&amp;sign=eac8fd4e7d93c1854e9a9134870514db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39" y="3523999"/>
            <a:ext cx="3312484" cy="248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810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247" y="3104162"/>
            <a:ext cx="3430822" cy="2545867"/>
          </a:xfrm>
          <a:prstGeom prst="rect">
            <a:avLst/>
          </a:prstGeom>
        </p:spPr>
      </p:pic>
      <p:pic>
        <p:nvPicPr>
          <p:cNvPr id="2050" name="Picture 2" descr="https://sun9-45.userapi.com/impg/SavAWqTsmvSjxooWykg-BUD2VmahqizB58m9qA/j1ounCvnr3M.jpg?size=1280x960&amp;quality=95&amp;sign=3893577cec729a4a9a01468b9a14b42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246" y="295770"/>
            <a:ext cx="3430823" cy="262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29.userapi.com/impg/_FHMX9-mr0YR-ZrwEzDDAjkm7nDMPTt9XVnKOA/D-NbCg3dPHI.jpg?size=1280x960&amp;quality=95&amp;sign=323eb692914b3d79de020a3fba9fca5a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6" y="3292829"/>
            <a:ext cx="3622368" cy="23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37.userapi.com/impg/eKM5yvVID0trXwHHGM-z9vGNfHat_FW6ZaOh8A/2157k8zQd_E.jpg?size=1280x960&amp;quality=95&amp;sign=a724b34ae6a6ca389ea41da165069388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9" y="295770"/>
            <a:ext cx="3627095" cy="27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46.userapi.com/impg/GfUOsqueCJmUGc64YBTh1_A7N3utA7iaVpv3kQ/k_EJwVWQKkI.jpg?size=1280x960&amp;quality=95&amp;sign=2edd180443ac8835bbc5c1ec646f2943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399" y="1359115"/>
            <a:ext cx="3709820" cy="314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543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97" y="4210938"/>
            <a:ext cx="2979487" cy="22346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33" y="4210939"/>
            <a:ext cx="2979487" cy="22346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4390">
            <a:off x="498151" y="518562"/>
            <a:ext cx="4341773" cy="35317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5918">
            <a:off x="6552951" y="629449"/>
            <a:ext cx="4812632" cy="353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55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65007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«Создаём классный литературный журнал»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2568633"/>
            <a:ext cx="10394707" cy="2805952"/>
          </a:xfrm>
        </p:spPr>
        <p:txBody>
          <a:bodyPr/>
          <a:lstStyle/>
          <a:p>
            <a:pPr algn="ctr" fontAlgn="base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грамотность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ключ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 всем видам функциональной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грамотности.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975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234" y="0"/>
            <a:ext cx="1475656" cy="201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31504" y="-14598"/>
            <a:ext cx="10560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Самуил Яковлевич Маршак (1887-1964)</a:t>
            </a:r>
            <a:endParaRPr lang="ru-RU" sz="32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96581" y="570177"/>
            <a:ext cx="10565186" cy="117284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94890" y="604247"/>
            <a:ext cx="1069710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ноября</a:t>
            </a:r>
            <a:r>
              <a:rPr lang="en-US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исполняется 135 лет со дня рождения Самуила Яковлевича Маршака - известного советского поэта, драматурга и переводчика, автора популярных детских книг. Его стихи  - это неотъемлемая часть нашей эпохи и культуры. О самых важных вещах миллионы мальчишек и девчонок узнали из стихотворений, сказок, пьес этого поэта.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83849" y="1915165"/>
            <a:ext cx="5477917" cy="48987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 sz="17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ru-RU" sz="17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ru-RU" sz="17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ru-RU" sz="17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ru-RU" sz="17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ru-RU" sz="17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ru-RU" sz="17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ru-RU" sz="17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ru-RU" sz="17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ru-RU" sz="17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ru-RU" sz="17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761191"/>
              </p:ext>
            </p:extLst>
          </p:nvPr>
        </p:nvGraphicFramePr>
        <p:xfrm>
          <a:off x="116378" y="1915165"/>
          <a:ext cx="6356315" cy="13392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56315">
                  <a:extLst>
                    <a:ext uri="{9D8B030D-6E8A-4147-A177-3AD203B41FA5}">
                      <a16:colId xmlns:a16="http://schemas.microsoft.com/office/drawing/2014/main" val="2878309287"/>
                    </a:ext>
                  </a:extLst>
                </a:gridCol>
              </a:tblGrid>
              <a:tr h="47950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Деятельность</a:t>
                      </a:r>
                    </a:p>
                    <a:p>
                      <a:pPr algn="ctr"/>
                      <a:r>
                        <a:rPr lang="ru-RU" sz="1400" baseline="0" dirty="0" smtClean="0"/>
                        <a:t> С.Я. Маршака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277498"/>
                  </a:ext>
                </a:extLst>
              </a:tr>
              <a:tr h="821048">
                <a:tc>
                  <a:txBody>
                    <a:bodyPr/>
                    <a:lstStyle/>
                    <a:p>
                      <a:r>
                        <a:rPr lang="ru-RU" dirty="0" smtClean="0"/>
                        <a:t>____________________________________________________________________________________________________________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12668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2"/>
          <a:stretch/>
        </p:blipFill>
        <p:spPr>
          <a:xfrm>
            <a:off x="6639909" y="1949318"/>
            <a:ext cx="5347044" cy="3728275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802289"/>
              </p:ext>
            </p:extLst>
          </p:nvPr>
        </p:nvGraphicFramePr>
        <p:xfrm>
          <a:off x="6669003" y="5867430"/>
          <a:ext cx="5288856" cy="7566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0738">
                  <a:extLst>
                    <a:ext uri="{9D8B030D-6E8A-4147-A177-3AD203B41FA5}">
                      <a16:colId xmlns:a16="http://schemas.microsoft.com/office/drawing/2014/main" val="408494049"/>
                    </a:ext>
                  </a:extLst>
                </a:gridCol>
                <a:gridCol w="440738">
                  <a:extLst>
                    <a:ext uri="{9D8B030D-6E8A-4147-A177-3AD203B41FA5}">
                      <a16:colId xmlns:a16="http://schemas.microsoft.com/office/drawing/2014/main" val="1886822698"/>
                    </a:ext>
                  </a:extLst>
                </a:gridCol>
                <a:gridCol w="440738">
                  <a:extLst>
                    <a:ext uri="{9D8B030D-6E8A-4147-A177-3AD203B41FA5}">
                      <a16:colId xmlns:a16="http://schemas.microsoft.com/office/drawing/2014/main" val="739846407"/>
                    </a:ext>
                  </a:extLst>
                </a:gridCol>
                <a:gridCol w="440738">
                  <a:extLst>
                    <a:ext uri="{9D8B030D-6E8A-4147-A177-3AD203B41FA5}">
                      <a16:colId xmlns:a16="http://schemas.microsoft.com/office/drawing/2014/main" val="1528050857"/>
                    </a:ext>
                  </a:extLst>
                </a:gridCol>
                <a:gridCol w="440738">
                  <a:extLst>
                    <a:ext uri="{9D8B030D-6E8A-4147-A177-3AD203B41FA5}">
                      <a16:colId xmlns:a16="http://schemas.microsoft.com/office/drawing/2014/main" val="62121841"/>
                    </a:ext>
                  </a:extLst>
                </a:gridCol>
                <a:gridCol w="440738">
                  <a:extLst>
                    <a:ext uri="{9D8B030D-6E8A-4147-A177-3AD203B41FA5}">
                      <a16:colId xmlns:a16="http://schemas.microsoft.com/office/drawing/2014/main" val="1158383355"/>
                    </a:ext>
                  </a:extLst>
                </a:gridCol>
                <a:gridCol w="440738">
                  <a:extLst>
                    <a:ext uri="{9D8B030D-6E8A-4147-A177-3AD203B41FA5}">
                      <a16:colId xmlns:a16="http://schemas.microsoft.com/office/drawing/2014/main" val="3920144488"/>
                    </a:ext>
                  </a:extLst>
                </a:gridCol>
                <a:gridCol w="440738">
                  <a:extLst>
                    <a:ext uri="{9D8B030D-6E8A-4147-A177-3AD203B41FA5}">
                      <a16:colId xmlns:a16="http://schemas.microsoft.com/office/drawing/2014/main" val="4104740043"/>
                    </a:ext>
                  </a:extLst>
                </a:gridCol>
                <a:gridCol w="440738">
                  <a:extLst>
                    <a:ext uri="{9D8B030D-6E8A-4147-A177-3AD203B41FA5}">
                      <a16:colId xmlns:a16="http://schemas.microsoft.com/office/drawing/2014/main" val="832650537"/>
                    </a:ext>
                  </a:extLst>
                </a:gridCol>
                <a:gridCol w="440738">
                  <a:extLst>
                    <a:ext uri="{9D8B030D-6E8A-4147-A177-3AD203B41FA5}">
                      <a16:colId xmlns:a16="http://schemas.microsoft.com/office/drawing/2014/main" val="477771063"/>
                    </a:ext>
                  </a:extLst>
                </a:gridCol>
                <a:gridCol w="440738">
                  <a:extLst>
                    <a:ext uri="{9D8B030D-6E8A-4147-A177-3AD203B41FA5}">
                      <a16:colId xmlns:a16="http://schemas.microsoft.com/office/drawing/2014/main" val="3194595508"/>
                    </a:ext>
                  </a:extLst>
                </a:gridCol>
                <a:gridCol w="440738">
                  <a:extLst>
                    <a:ext uri="{9D8B030D-6E8A-4147-A177-3AD203B41FA5}">
                      <a16:colId xmlns:a16="http://schemas.microsoft.com/office/drawing/2014/main" val="1649092710"/>
                    </a:ext>
                  </a:extLst>
                </a:gridCol>
              </a:tblGrid>
              <a:tr h="37830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C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dirty="0">
                        <a:solidFill>
                          <a:srgbClr val="CC33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C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dirty="0">
                        <a:solidFill>
                          <a:srgbClr val="CC33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C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dirty="0">
                        <a:solidFill>
                          <a:srgbClr val="CC33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C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dirty="0">
                        <a:solidFill>
                          <a:srgbClr val="CC33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C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dirty="0">
                        <a:solidFill>
                          <a:srgbClr val="CC33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C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dirty="0">
                        <a:solidFill>
                          <a:srgbClr val="CC33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C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dirty="0">
                        <a:solidFill>
                          <a:srgbClr val="CC33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C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dirty="0">
                        <a:solidFill>
                          <a:srgbClr val="CC33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C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dirty="0">
                        <a:solidFill>
                          <a:srgbClr val="CC33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C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dirty="0">
                        <a:solidFill>
                          <a:srgbClr val="CC33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C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dirty="0">
                        <a:solidFill>
                          <a:srgbClr val="CC33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C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dirty="0">
                        <a:solidFill>
                          <a:srgbClr val="CC33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720540"/>
                  </a:ext>
                </a:extLst>
              </a:tr>
              <a:tr h="37830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51304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1066" r="1323" b="-1728"/>
          <a:stretch/>
        </p:blipFill>
        <p:spPr>
          <a:xfrm>
            <a:off x="19234" y="3298725"/>
            <a:ext cx="4303384" cy="3515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77337"/>
              </p:ext>
            </p:extLst>
          </p:nvPr>
        </p:nvGraphicFramePr>
        <p:xfrm>
          <a:off x="4378677" y="3392525"/>
          <a:ext cx="2094015" cy="332755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94015">
                  <a:extLst>
                    <a:ext uri="{9D8B030D-6E8A-4147-A177-3AD203B41FA5}">
                      <a16:colId xmlns:a16="http://schemas.microsoft.com/office/drawing/2014/main" val="969005574"/>
                    </a:ext>
                  </a:extLst>
                </a:gridCol>
              </a:tblGrid>
              <a:tr h="3327555">
                <a:tc>
                  <a:txBody>
                    <a:bodyPr/>
                    <a:lstStyle/>
                    <a:p>
                      <a:pPr algn="ctr"/>
                      <a:r>
                        <a:rPr lang="ru-RU" sz="1400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Собери</a:t>
                      </a:r>
                      <a:r>
                        <a:rPr lang="ru-RU" sz="1400" u="sng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произведение</a:t>
                      </a:r>
                    </a:p>
                    <a:p>
                      <a:pPr algn="ctr"/>
                      <a:r>
                        <a:rPr lang="ru-RU" sz="1400" b="0" u="sng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ru-RU" sz="1400" b="0" u="sng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674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06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1475656" cy="201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58427" y="-14598"/>
            <a:ext cx="10633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Самуил Яковлевич Маршак (1887-1964)</a:t>
            </a:r>
            <a:endParaRPr lang="ru-RU" sz="32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04249"/>
            <a:ext cx="10602737" cy="115928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9051" t="6869" r="12988" b="8001"/>
          <a:stretch/>
        </p:blipFill>
        <p:spPr>
          <a:xfrm>
            <a:off x="141316" y="4257141"/>
            <a:ext cx="3167149" cy="2556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475656" y="608164"/>
            <a:ext cx="1053623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Самуил Маршак родился в городе Воронеже. Отец поэта, талантливый самоучка-изобретатель, работал мастером на различных заводах, поэтому семья часто переезжала с места на место. Учиться в школе он начал в городе Острогожске, а когда ему было 13 лет, его семья переехала в Петербург, и он стал посещать занятия в гимназии.</a:t>
            </a:r>
          </a:p>
          <a:p>
            <a:pPr defTabSz="914400"/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42577" y="1923149"/>
            <a:ext cx="3997128" cy="469122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700" b="1" u="sng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Читаем выразительно!</a:t>
            </a: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страница зеленого цвета,</a:t>
            </a:r>
            <a:b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Значит, на ней постоянное лето.</a:t>
            </a:r>
            <a:b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бы здесь уместиться я мог,</a:t>
            </a:r>
            <a:b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бы на этой странице прилег.</a:t>
            </a: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Бродят в траве золотые букашки.</a:t>
            </a:r>
            <a:b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голубая, как бирюза,</a:t>
            </a:r>
            <a:b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Села, качаясь, на венчик ромашки,</a:t>
            </a:r>
            <a:b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цветной самолет, стрекоза.</a:t>
            </a: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темно-красная божья коровка,</a:t>
            </a:r>
            <a:b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Спинку свою разделив пополам,</a:t>
            </a:r>
            <a:b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Вскинула крылья прозрачные ловко</a:t>
            </a:r>
            <a:b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полетела по важным делам.</a:t>
            </a: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в одинаковых платьях, как сестры,</a:t>
            </a:r>
            <a:b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Бабочки сели в траву отдыхать.</a:t>
            </a:r>
            <a:b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закрываются книжечкой пестрой,</a:t>
            </a:r>
            <a:b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То, раскрываясь, несутся опять.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26542"/>
              </p:ext>
            </p:extLst>
          </p:nvPr>
        </p:nvGraphicFramePr>
        <p:xfrm>
          <a:off x="141316" y="1923149"/>
          <a:ext cx="7813963" cy="222593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39883">
                  <a:extLst>
                    <a:ext uri="{9D8B030D-6E8A-4147-A177-3AD203B41FA5}">
                      <a16:colId xmlns:a16="http://schemas.microsoft.com/office/drawing/2014/main" val="2135567355"/>
                    </a:ext>
                  </a:extLst>
                </a:gridCol>
                <a:gridCol w="2872153">
                  <a:extLst>
                    <a:ext uri="{9D8B030D-6E8A-4147-A177-3AD203B41FA5}">
                      <a16:colId xmlns:a16="http://schemas.microsoft.com/office/drawing/2014/main" val="2157122973"/>
                    </a:ext>
                  </a:extLst>
                </a:gridCol>
                <a:gridCol w="3101927">
                  <a:extLst>
                    <a:ext uri="{9D8B030D-6E8A-4147-A177-3AD203B41FA5}">
                      <a16:colId xmlns:a16="http://schemas.microsoft.com/office/drawing/2014/main" val="2878309287"/>
                    </a:ext>
                  </a:extLst>
                </a:gridCol>
              </a:tblGrid>
              <a:tr h="7214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Название страницы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Кто изображён?</a:t>
                      </a:r>
                    </a:p>
                    <a:p>
                      <a:pPr algn="ctr"/>
                      <a:r>
                        <a:rPr lang="ru-RU" sz="1400" dirty="0" smtClean="0"/>
                        <a:t>Что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изображено?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Чувства, которые возникли</a:t>
                      </a:r>
                      <a:r>
                        <a:rPr lang="ru-RU" sz="1400" baseline="0" dirty="0" smtClean="0"/>
                        <a:t> при чтении.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277498"/>
                  </a:ext>
                </a:extLst>
              </a:tr>
              <a:tr h="1504531">
                <a:tc>
                  <a:txBody>
                    <a:bodyPr/>
                    <a:lstStyle/>
                    <a:p>
                      <a:r>
                        <a:rPr lang="ru-RU" dirty="0" smtClean="0"/>
                        <a:t>________________________________________________________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____________________________________________________________________________________________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____________________________________________________________________________________________________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12668"/>
                  </a:ext>
                </a:extLst>
              </a:tr>
            </a:tbl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3495763" y="4257142"/>
            <a:ext cx="4459516" cy="255673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</a:t>
            </a:r>
          </a:p>
          <a:p>
            <a:pPr algn="ctr" defTabSz="91440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22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1475656" cy="201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21942"/>
            <a:ext cx="1071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Самуил Яковлевич Маршак (1887-1964)</a:t>
            </a:r>
            <a:endParaRPr lang="ru-RU" sz="32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7" y="604249"/>
            <a:ext cx="10611048" cy="116322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089577" y="1926128"/>
            <a:ext cx="3997128" cy="46912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700" b="1" u="sng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Читаем выразительно!</a:t>
            </a:r>
          </a:p>
          <a:p>
            <a:pPr algn="ctr" defTabSz="914400"/>
            <a:endParaRPr lang="ru-RU" sz="1700" b="1" u="sng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эта страница — морская,</a:t>
            </a: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ней не увидишь земли.</a:t>
            </a: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Крутую волну рассекая,</a:t>
            </a: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 по ней корабли.</a:t>
            </a:r>
          </a:p>
          <a:p>
            <a:pPr algn="ctr" defTabSz="914400"/>
            <a:endParaRPr lang="ru-RU" sz="17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Дельфины мелькают, как тени,</a:t>
            </a: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Блуждает морская звезда,</a:t>
            </a: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листья подводных растений</a:t>
            </a: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Качает, как ветер, вода.</a:t>
            </a:r>
          </a:p>
          <a:p>
            <a:pPr algn="ctr" defTabSz="914400"/>
            <a:endParaRPr lang="ru-RU" sz="17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дне этой синей страницы</a:t>
            </a: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Темно, как в глубинах морей.</a:t>
            </a: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рыбы умеют светиться</a:t>
            </a:r>
          </a:p>
          <a:p>
            <a:pPr algn="ctr" defTabSz="914400"/>
            <a:r>
              <a:rPr lang="ru-RU" sz="1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мраке, где нет фонарей…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481790"/>
              </p:ext>
            </p:extLst>
          </p:nvPr>
        </p:nvGraphicFramePr>
        <p:xfrm>
          <a:off x="125983" y="1926923"/>
          <a:ext cx="7888780" cy="2000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500">
                  <a:extLst>
                    <a:ext uri="{9D8B030D-6E8A-4147-A177-3AD203B41FA5}">
                      <a16:colId xmlns:a16="http://schemas.microsoft.com/office/drawing/2014/main" val="2135567355"/>
                    </a:ext>
                  </a:extLst>
                </a:gridCol>
                <a:gridCol w="2899653">
                  <a:extLst>
                    <a:ext uri="{9D8B030D-6E8A-4147-A177-3AD203B41FA5}">
                      <a16:colId xmlns:a16="http://schemas.microsoft.com/office/drawing/2014/main" val="2157122973"/>
                    </a:ext>
                  </a:extLst>
                </a:gridCol>
                <a:gridCol w="3131627">
                  <a:extLst>
                    <a:ext uri="{9D8B030D-6E8A-4147-A177-3AD203B41FA5}">
                      <a16:colId xmlns:a16="http://schemas.microsoft.com/office/drawing/2014/main" val="2878309287"/>
                    </a:ext>
                  </a:extLst>
                </a:gridCol>
              </a:tblGrid>
              <a:tr h="6483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Название страницы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Кто изображён?</a:t>
                      </a:r>
                    </a:p>
                    <a:p>
                      <a:pPr algn="ctr"/>
                      <a:r>
                        <a:rPr lang="ru-RU" sz="1400" dirty="0" smtClean="0"/>
                        <a:t>Что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изображено?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Чувства, которые возникли</a:t>
                      </a:r>
                      <a:r>
                        <a:rPr lang="ru-RU" sz="1400" baseline="0" dirty="0" smtClean="0"/>
                        <a:t> при чтении.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277498"/>
                  </a:ext>
                </a:extLst>
              </a:tr>
              <a:tr h="1352129">
                <a:tc>
                  <a:txBody>
                    <a:bodyPr/>
                    <a:lstStyle/>
                    <a:p>
                      <a:r>
                        <a:rPr lang="ru-RU" dirty="0" smtClean="0"/>
                        <a:t>________________________________________________________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____________________________________________________________________________________________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____________________________________________________________________________________________________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12668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475655" y="586586"/>
            <a:ext cx="10611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детстве маленький Маршак много читал. Сочинять стихи он начал раньше, чем научился писать. Было ему тогда всего лишь четыре года. В пять лет он читал свои стихи на детском утреннике, а с двенадцати лет писал целые поэмы. А в двадцать лет его первые стихи были напечатаны в различных журналах.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5983" y="4012932"/>
            <a:ext cx="7888780" cy="260442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6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endParaRPr lang="ru-RU" sz="16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ru-RU" sz="1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u="sng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С.Я.Маршак</a:t>
            </a:r>
            <a:endParaRPr lang="ru-RU" sz="16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ru-RU" sz="16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1существительное_________________________________________________________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2прилагательных__________________________________________________________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3глагола__________________________________________________________________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Фраза ___________________________________________________________________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1существительное_________________________________________________________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13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164</TotalTime>
  <Words>1070</Words>
  <Application>Microsoft Office PowerPoint</Application>
  <PresentationFormat>Широкоэкранный</PresentationFormat>
  <Paragraphs>194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20</vt:i4>
      </vt:variant>
    </vt:vector>
  </HeadingPairs>
  <TitlesOfParts>
    <vt:vector size="34" baseType="lpstr">
      <vt:lpstr>Andale Sans UI</vt:lpstr>
      <vt:lpstr>Arial</vt:lpstr>
      <vt:lpstr>Calibri</vt:lpstr>
      <vt:lpstr>Impact</vt:lpstr>
      <vt:lpstr>Times New Roman</vt:lpstr>
      <vt:lpstr>Tw Cen MT</vt:lpstr>
      <vt:lpstr>Tw Cen MT Condensed</vt:lpstr>
      <vt:lpstr>Wingdings 3</vt:lpstr>
      <vt:lpstr>Главное мероприятие</vt:lpstr>
      <vt:lpstr>Тема Office</vt:lpstr>
      <vt:lpstr>1_Тема Office</vt:lpstr>
      <vt:lpstr>2_Тема Office</vt:lpstr>
      <vt:lpstr>3_Тема Office</vt:lpstr>
      <vt:lpstr>Интеграл</vt:lpstr>
      <vt:lpstr>       Единый  методический день </vt:lpstr>
      <vt:lpstr>Театральная студия «Путешествие в сказку»</vt:lpstr>
      <vt:lpstr>Презентация PowerPoint</vt:lpstr>
      <vt:lpstr>Презентация PowerPoint</vt:lpstr>
      <vt:lpstr>Презентация PowerPoint</vt:lpstr>
      <vt:lpstr>Студия «Создаём классный литературный журнал»</vt:lpstr>
      <vt:lpstr>Презентация PowerPoint</vt:lpstr>
      <vt:lpstr>Презентация PowerPoint</vt:lpstr>
      <vt:lpstr>Презентация PowerPoint</vt:lpstr>
      <vt:lpstr>Презентация PowerPoint</vt:lpstr>
      <vt:lpstr>«Основы функциональной грамотности», 10-11 класс</vt:lpstr>
      <vt:lpstr>Задача</vt:lpstr>
      <vt:lpstr>Торт «Муравейник» </vt:lpstr>
      <vt:lpstr>Презентация PowerPoint</vt:lpstr>
      <vt:lpstr>Презентация PowerPoint</vt:lpstr>
      <vt:lpstr>«Культура России»,  10-11 класс</vt:lpstr>
      <vt:lpstr>Сравнительная характеристика романского и готического стилей </vt:lpstr>
      <vt:lpstr>Реставрация текста  «письмо с дырками» </vt:lpstr>
      <vt:lpstr>Презентация PowerPoint</vt:lpstr>
      <vt:lpstr>составить план по теме «Архитектура руси x-xii веков»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Единый  методический день</dc:title>
  <dc:creator>Админ</dc:creator>
  <cp:lastModifiedBy>Админ</cp:lastModifiedBy>
  <cp:revision>11</cp:revision>
  <dcterms:created xsi:type="dcterms:W3CDTF">2022-10-27T11:37:36Z</dcterms:created>
  <dcterms:modified xsi:type="dcterms:W3CDTF">2022-11-02T03:12:27Z</dcterms:modified>
</cp:coreProperties>
</file>