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5" r:id="rId2"/>
    <p:sldId id="267" r:id="rId3"/>
    <p:sldId id="268" r:id="rId4"/>
    <p:sldId id="270" r:id="rId5"/>
    <p:sldId id="269" r:id="rId6"/>
    <p:sldId id="271" r:id="rId7"/>
    <p:sldId id="272" r:id="rId8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4023"/>
    <a:srgbClr val="F46A63"/>
    <a:srgbClr val="111569"/>
    <a:srgbClr val="3B41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0" autoAdjust="0"/>
  </p:normalViewPr>
  <p:slideViewPr>
    <p:cSldViewPr snapToGrid="0">
      <p:cViewPr varScale="1">
        <p:scale>
          <a:sx n="88" d="100"/>
          <a:sy n="88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6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0250" cy="435768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0400" y="5520245"/>
            <a:ext cx="6002843" cy="522950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6379" cy="5807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dt"/>
          </p:nvPr>
        </p:nvSpPr>
        <p:spPr>
          <a:xfrm>
            <a:off x="4247264" y="0"/>
            <a:ext cx="3256379" cy="5807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8" name="PlaceHolder 5"/>
          <p:cNvSpPr>
            <a:spLocks noGrp="1"/>
          </p:cNvSpPr>
          <p:nvPr>
            <p:ph type="ftr"/>
          </p:nvPr>
        </p:nvSpPr>
        <p:spPr>
          <a:xfrm>
            <a:off x="0" y="11040883"/>
            <a:ext cx="3256379" cy="5807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9" name="PlaceHolder 6"/>
          <p:cNvSpPr>
            <a:spLocks noGrp="1"/>
          </p:cNvSpPr>
          <p:nvPr>
            <p:ph type="sldNum"/>
          </p:nvPr>
        </p:nvSpPr>
        <p:spPr>
          <a:xfrm>
            <a:off x="4247264" y="11040883"/>
            <a:ext cx="3256379" cy="5807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84FBB0B-6AEF-4F85-8AFC-3E9FB81EB932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3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1BED330-154F-4638-B851-1FB187A16127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14.10.2022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93D2177-61D3-4E74-A489-21D330639FA5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2"/>
          <p:cNvSpPr txBox="1"/>
          <p:nvPr/>
        </p:nvSpPr>
        <p:spPr>
          <a:xfrm>
            <a:off x="1406435" y="3894909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0779" y="148430"/>
            <a:ext cx="1821326" cy="1423032"/>
          </a:xfrm>
          <a:prstGeom prst="rect">
            <a:avLst/>
          </a:prstGeom>
        </p:spPr>
      </p:pic>
      <p:pic>
        <p:nvPicPr>
          <p:cNvPr id="7" name="Picture 2" descr="https://xn----7sbbadhjisefcg7brkdid3ai1k6ila.xn--p1ai/storage/courses/photo/enfeRPXJB8qyDnP65ZttaM4aTdrnNxAf6u3SF9f3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141" y="87809"/>
            <a:ext cx="1869250" cy="172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Shape 1"/>
          <p:cNvSpPr txBox="1"/>
          <p:nvPr/>
        </p:nvSpPr>
        <p:spPr>
          <a:xfrm>
            <a:off x="931652" y="2263101"/>
            <a:ext cx="7617125" cy="2732726"/>
          </a:xfrm>
          <a:prstGeom prst="rect">
            <a:avLst/>
          </a:prstGeom>
          <a:noFill/>
          <a:ln w="19050"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Методическое </a:t>
            </a:r>
            <a:r>
              <a:rPr lang="ru-RU" sz="2800" b="1" dirty="0"/>
              <a:t>сопровождение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деятельности </a:t>
            </a:r>
            <a:r>
              <a:rPr lang="ru-RU" sz="2800" b="1" dirty="0"/>
              <a:t>учителя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по </a:t>
            </a:r>
            <a:r>
              <a:rPr lang="ru-RU" sz="2800" b="1" dirty="0"/>
              <a:t>формированию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функциональной </a:t>
            </a:r>
            <a:r>
              <a:rPr lang="ru-RU" sz="2800" b="1" dirty="0"/>
              <a:t>грамотности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обучающихся</a:t>
            </a:r>
            <a:endParaRPr lang="ru-RU" sz="2800" dirty="0"/>
          </a:p>
          <a:p>
            <a:pPr algn="ctr"/>
            <a:r>
              <a:rPr lang="ru-RU" dirty="0"/>
              <a:t> </a:t>
            </a:r>
          </a:p>
          <a:p>
            <a:pPr algn="ctr">
              <a:lnSpc>
                <a:spcPct val="100000"/>
              </a:lnSpc>
            </a:pPr>
            <a:endParaRPr lang="en-US" sz="1200" b="1" spc="-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3900" b="1" strike="noStrike" spc="-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3900" b="0" strike="noStrike" spc="-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1376" y="6112404"/>
            <a:ext cx="1271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18.10.2022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841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34838" y="1440611"/>
            <a:ext cx="8229240" cy="4313208"/>
          </a:xfrm>
        </p:spPr>
        <p:txBody>
          <a:bodyPr/>
          <a:lstStyle/>
          <a:p>
            <a:r>
              <a:rPr lang="ru-RU" sz="3200" dirty="0" smtClean="0"/>
              <a:t>В первую очередь думаем о ………….. (о ком или о чём?)</a:t>
            </a:r>
          </a:p>
          <a:p>
            <a:r>
              <a:rPr lang="ru-RU" sz="3200" dirty="0" smtClean="0"/>
              <a:t>Это нас …………………… (что делает?)</a:t>
            </a:r>
          </a:p>
          <a:p>
            <a:r>
              <a:rPr lang="ru-RU" sz="3200" dirty="0" smtClean="0"/>
              <a:t>Это знания или умения?</a:t>
            </a:r>
          </a:p>
          <a:p>
            <a:r>
              <a:rPr lang="ru-RU" sz="3200" dirty="0" smtClean="0"/>
              <a:t>Что </a:t>
            </a:r>
            <a:r>
              <a:rPr lang="ru-RU" sz="3200" dirty="0" smtClean="0"/>
              <a:t>такое функциональная грамотность педагога? </a:t>
            </a:r>
          </a:p>
          <a:p>
            <a:r>
              <a:rPr lang="ru-RU" sz="3200" dirty="0" smtClean="0"/>
              <a:t>И как проверить ее наличие? </a:t>
            </a:r>
          </a:p>
          <a:p>
            <a:r>
              <a:rPr lang="ru-RU" sz="3200" dirty="0" smtClean="0"/>
              <a:t>И вообще вправе ли мы это делать?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4181" y="508958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ФУНКЦИОНАЛЬНАЯ ГРАМОТНОСТЬ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40280" y="1673525"/>
            <a:ext cx="7280694" cy="4037161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Решение проблемных заданий на уроках …… (что делает?)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целеустремленность,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скорость и гибкость мышления,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нестандартное мышление,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мобильность,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 информационную и коммуникативную культуру.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4181" y="508958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ФУНКЦИОНАЛЬНАЯ ГРАМОТНОСТЬ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79593" y="5495927"/>
            <a:ext cx="80560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 преподавания — к изучению, от монолога — к интерактивному взаимодействию, от формулы «Учитель знает, чему учить» к формуле «Ученик выбирает, чему учиться».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74453" y="2320507"/>
            <a:ext cx="8057071" cy="2415396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Указ Президента РФ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от 07.05.2018 г. № 204 «О национальных целях и стратегических задачах развития Российской Федерации на период до 2024 года» ….. Правительству РФ необходимо обеспечить:</a:t>
            </a:r>
          </a:p>
          <a:p>
            <a:pPr algn="just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глобальную конкурентоспособность российского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вхождение Российской Федерации в число 10 ведущих стран мира по качеству общего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Госпрограмма РФ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от 26.12.2017 г. № 1642 «Развитие образования» (2018–2025 годы). В ней зафиксировано: «…сохранение лидирующих позиций Российской Федерации в международном исследовании качества чтения и понимания текста (PIRLS), а также в международном исследовании качества математического и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естественно-научного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образования (TIMSS); повышение позиций Российской Федерации в международной программе по оценке образовательных достижений учащихся (PISA)».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 ФГОС прописано: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изменение образовательной парадигмы 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характер обучения и взаимодействия участников образовательного процесса — сотрудничество,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доминирующий компонент организации образовательного процесса — практико-ориентированная, исследовательская и проектная деятельность, основанная на проявлении самостоятельности, активности, творчестве учащихся;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характер контроля — комплексная оценка образовательных результатов по трем группам (личностные, предметные,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2861" y="215660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Правомерно ли требовать от учителя владеть функциональной грамотностью?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40279" y="1673525"/>
            <a:ext cx="7720641" cy="4037161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/>
              <a:t>Мыслить критично</a:t>
            </a:r>
          </a:p>
          <a:p>
            <a:r>
              <a:rPr lang="ru-RU" sz="3200" dirty="0" smtClean="0"/>
              <a:t>2. Развивать коммуникативные навыки</a:t>
            </a:r>
          </a:p>
          <a:p>
            <a:r>
              <a:rPr lang="ru-RU" sz="3200" dirty="0" smtClean="0"/>
              <a:t>3. Участвовать в дискуссиях</a:t>
            </a:r>
          </a:p>
          <a:p>
            <a:r>
              <a:rPr lang="ru-RU" sz="3200" dirty="0" smtClean="0"/>
              <a:t>4. Расширять кругозор</a:t>
            </a:r>
          </a:p>
          <a:p>
            <a:r>
              <a:rPr lang="ru-RU" sz="3200" dirty="0" smtClean="0"/>
              <a:t>5. Организовывать процесс познания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4181" y="508958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развить навыки функциональной грамотности?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40279" y="1673525"/>
            <a:ext cx="7720641" cy="4037161"/>
          </a:xfrm>
        </p:spPr>
        <p:txBody>
          <a:bodyPr/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этап. Работа с текстом до чтения.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 текстом до чтения (знакомство с личностью автора, библиографией, работа с названием, эпиграфами, сносками, выстраивание ассоциативного ряда по названию и т. 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этап. Работа с текстом во время чтения.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 текстом во время чтения (обобщение части прочитанного текста, постановка вопросов обобщающего характера, высказывание предположений по дальнейшему развитию сюжета и роли героев в композиции текста и т.п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III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этап. Работа с текстом после чтения.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 текстом после чтения (выявление авторской позиции, обсуждение, дискуссии по истолкованию текстов, выявление главных смыслов, идей произведения, выполнение творческих заданий и т.п.).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4181" y="508958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 smtClean="0">
                <a:solidFill>
                  <a:schemeClr val="tx1"/>
                </a:solidFill>
              </a:rPr>
              <a:t>Технология смыслового чтения включает в себя три этапа работы с текстом: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40279" y="1673525"/>
            <a:ext cx="7720641" cy="4037161"/>
          </a:xfrm>
        </p:spPr>
        <p:txBody>
          <a:bodyPr/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/>
              <a:t>Читательская грамотность – </a:t>
            </a:r>
            <a:r>
              <a:rPr lang="ru-RU" sz="2000" b="1" dirty="0" smtClean="0"/>
              <a:t>способность понимать и использовать письменную речь во всём разнообразии её форм для целей, требуемых обществом и (или) ценных для индивида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Читательская </a:t>
            </a:r>
            <a:r>
              <a:rPr lang="ru-RU" sz="2000" dirty="0" smtClean="0"/>
              <a:t>грамотность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4181" y="508958"/>
            <a:ext cx="7349706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 smtClean="0">
                <a:solidFill>
                  <a:schemeClr val="tx1"/>
                </a:solidFill>
              </a:rPr>
              <a:t>Читательская грамотность как ключ ко всем видам функциональной грамотности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</TotalTime>
  <Words>63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Пользователь</cp:lastModifiedBy>
  <cp:revision>231</cp:revision>
  <cp:lastPrinted>2021-04-23T06:17:33Z</cp:lastPrinted>
  <dcterms:created xsi:type="dcterms:W3CDTF">2019-09-17T14:59:57Z</dcterms:created>
  <dcterms:modified xsi:type="dcterms:W3CDTF">2022-10-14T13:56:22Z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