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8" r:id="rId5"/>
    <p:sldId id="260" r:id="rId6"/>
    <p:sldId id="262" r:id="rId7"/>
    <p:sldId id="263" r:id="rId8"/>
    <p:sldId id="266" r:id="rId9"/>
    <p:sldId id="269" r:id="rId10"/>
    <p:sldId id="271" r:id="rId11"/>
    <p:sldId id="274" r:id="rId12"/>
    <p:sldId id="264" r:id="rId13"/>
    <p:sldId id="265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42603" y="2204864"/>
            <a:ext cx="5466561" cy="307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Презентация проекта</a:t>
            </a:r>
          </a:p>
          <a:p>
            <a:pPr algn="ctr"/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cs typeface="Kalinga" pitchFamily="34" charset="0"/>
              </a:rPr>
              <a:t> </a:t>
            </a: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«Моя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семья» </a:t>
            </a:r>
          </a:p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в средней группе</a:t>
            </a:r>
          </a:p>
          <a:p>
            <a:endParaRPr lang="ru-RU" sz="44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4008" y="4592987"/>
            <a:ext cx="39239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66"/>
                </a:solidFill>
                <a:cs typeface="Times New Roman" pitchFamily="18" charset="0"/>
              </a:rPr>
              <a:t>Автор проекта: </a:t>
            </a:r>
          </a:p>
          <a:p>
            <a:r>
              <a:rPr lang="ru-RU" sz="2000" b="1" dirty="0" smtClean="0">
                <a:solidFill>
                  <a:srgbClr val="000066"/>
                </a:solidFill>
                <a:cs typeface="Times New Roman" pitchFamily="18" charset="0"/>
              </a:rPr>
              <a:t>Воспитатель Кривопалова Марина Сергеевна </a:t>
            </a:r>
            <a:endParaRPr lang="ru-RU" sz="2000" b="1" dirty="0">
              <a:solidFill>
                <a:srgbClr val="000066"/>
              </a:solidFill>
              <a:cs typeface="Times New Roman" pitchFamily="18" charset="0"/>
            </a:endParaRPr>
          </a:p>
          <a:p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9651" y="493849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+mj-lt"/>
              </a:rPr>
              <a:t>Филиал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МАОУ </a:t>
            </a:r>
            <a:r>
              <a:rPr lang="ru-RU" sz="2800" b="1" dirty="0">
                <a:solidFill>
                  <a:schemeClr val="tx2"/>
                </a:solidFill>
                <a:latin typeface="+mj-lt"/>
              </a:rPr>
              <a:t>Тоболовская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СОШ </a:t>
            </a:r>
            <a:r>
              <a:rPr lang="ru-RU" sz="2800" b="1" dirty="0">
                <a:solidFill>
                  <a:schemeClr val="tx2"/>
                </a:solidFill>
                <a:latin typeface="+mj-lt"/>
              </a:rPr>
              <a:t>-</a:t>
            </a:r>
          </a:p>
          <a:p>
            <a:pPr algn="ctr"/>
            <a:r>
              <a:rPr lang="ru-RU" sz="2800" b="1" dirty="0">
                <a:solidFill>
                  <a:schemeClr val="tx2"/>
                </a:solidFill>
                <a:latin typeface="+mj-lt"/>
              </a:rPr>
              <a:t>   Карасульский детский сад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5956326"/>
            <a:ext cx="3051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Октябрьский, 2022 г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625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80648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Физическое развитие</a:t>
            </a:r>
            <a:endParaRPr lang="ru-RU" sz="3200" b="1" dirty="0">
              <a:solidFill>
                <a:schemeClr val="tx2"/>
              </a:solidFill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44637"/>
            <a:ext cx="7200799" cy="4960627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="" xmlns:p14="http://schemas.microsoft.com/office/powerpoint/2010/main" val="356894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80648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Работа с родителями</a:t>
            </a:r>
            <a:endParaRPr lang="ru-RU" sz="3200" b="1" dirty="0">
              <a:solidFill>
                <a:schemeClr val="tx2"/>
              </a:solidFill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32" y="1050414"/>
            <a:ext cx="2972187" cy="3960440"/>
          </a:xfrm>
          <a:prstGeom prst="rect">
            <a:avLst/>
          </a:prstGeom>
          <a:effectLst>
            <a:softEdge rad="4572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94" y="791221"/>
            <a:ext cx="5081625" cy="5202394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="" xmlns:p14="http://schemas.microsoft.com/office/powerpoint/2010/main" val="21308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9" y="-805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315380"/>
            <a:ext cx="4896543" cy="3481772"/>
          </a:xfrm>
          <a:prstGeom prst="rect">
            <a:avLst/>
          </a:prstGeom>
          <a:ln>
            <a:noFill/>
          </a:ln>
          <a:effectLst>
            <a:softEdge rad="2921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726716"/>
            <a:ext cx="3460503" cy="4614004"/>
          </a:xfrm>
          <a:prstGeom prst="rect">
            <a:avLst/>
          </a:prstGeom>
          <a:ln>
            <a:noFill/>
          </a:ln>
          <a:effectLst>
            <a:softEdge rad="3429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-243407"/>
            <a:ext cx="78065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Заключительный этап: </a:t>
            </a:r>
          </a:p>
        </p:txBody>
      </p:sp>
    </p:spTree>
    <p:extLst>
      <p:ext uri="{BB962C8B-B14F-4D97-AF65-F5344CB8AC3E}">
        <p14:creationId xmlns="" xmlns:p14="http://schemas.microsoft.com/office/powerpoint/2010/main" val="6009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0" y="1171871"/>
            <a:ext cx="3549446" cy="5339647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98476"/>
            <a:ext cx="4542911" cy="3861048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40768" y="364518"/>
            <a:ext cx="6462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Итоговый продукт</a:t>
            </a:r>
            <a:endParaRPr lang="ru-RU" sz="44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1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1226" y="1536174"/>
            <a:ext cx="83346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lvl="0" algn="ctr"/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lvl="0" algn="ctr"/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8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69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20688"/>
            <a:ext cx="813690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Актуальность: </a:t>
            </a:r>
            <a:endParaRPr lang="ru-RU" sz="4400" b="1" dirty="0" smtClean="0">
              <a:solidFill>
                <a:schemeClr val="accent3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В семейном кругу мы с вами растем </a:t>
            </a:r>
            <a:br>
              <a:rPr lang="ru-RU" sz="32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</a:br>
            <a:r>
              <a:rPr lang="ru-RU" sz="32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Основа основ – родительский дом. </a:t>
            </a:r>
            <a:br>
              <a:rPr lang="ru-RU" sz="32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</a:br>
            <a:r>
              <a:rPr lang="ru-RU" sz="32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В семейном кругу все корни твои, </a:t>
            </a:r>
            <a:br>
              <a:rPr lang="ru-RU" sz="32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</a:br>
            <a:r>
              <a:rPr lang="ru-RU" sz="32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И в жизнь ты входишь из семьи. </a:t>
            </a:r>
            <a:br>
              <a:rPr lang="ru-RU" sz="32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</a:br>
            <a:r>
              <a:rPr lang="ru-RU" sz="32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В семейном кругу мы жизнь создаем, </a:t>
            </a:r>
            <a:br>
              <a:rPr lang="ru-RU" sz="32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</a:br>
            <a:r>
              <a:rPr lang="ru-RU" sz="32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Основа основ – родительский дом 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4652561"/>
            <a:ext cx="2880320" cy="1800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44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9562" y="548680"/>
            <a:ext cx="788487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Цель  проекта: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Формирование </a:t>
            </a:r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у дошкольников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понятия </a:t>
            </a:r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«семья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»,  представления </a:t>
            </a:r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о себе, своих родителях, бабушках и дедушках, как о наследниках предшествующих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поколений.</a:t>
            </a:r>
            <a:endParaRPr lang="ru-RU" sz="3200" b="1" dirty="0">
              <a:solidFill>
                <a:schemeClr val="tx2"/>
              </a:solidFill>
              <a:cs typeface="Times New Roman" pitchFamily="18" charset="0"/>
            </a:endParaRPr>
          </a:p>
          <a:p>
            <a:endParaRPr lang="ru-RU" sz="32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3789040"/>
            <a:ext cx="3816253" cy="23689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63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4348" y="210026"/>
            <a:ext cx="788487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pPr algn="ctr"/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Задачи проекта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: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cs typeface="Times New Roman" pitchFamily="18" charset="0"/>
              </a:rPr>
              <a:t>Познакомить детей с понятиями «семья», «имя», «фамилия»;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cs typeface="Times New Roman" pitchFamily="18" charset="0"/>
              </a:rPr>
              <a:t>Формировать у детей представления о семье, расширять знания о </a:t>
            </a:r>
            <a:r>
              <a:rPr lang="ru-RU" sz="2800" b="1" dirty="0" smtClean="0">
                <a:solidFill>
                  <a:schemeClr val="tx2"/>
                </a:solidFill>
                <a:cs typeface="Times New Roman" pitchFamily="18" charset="0"/>
              </a:rPr>
              <a:t>родственных связях;</a:t>
            </a:r>
            <a:endParaRPr lang="ru-RU" sz="2800" b="1" dirty="0">
              <a:solidFill>
                <a:schemeClr val="tx2"/>
              </a:solidFill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  <a:cs typeface="Times New Roman" pitchFamily="18" charset="0"/>
              </a:rPr>
              <a:t>Воспитывать </a:t>
            </a:r>
            <a:r>
              <a:rPr lang="ru-RU" sz="2800" b="1" dirty="0">
                <a:solidFill>
                  <a:schemeClr val="tx2"/>
                </a:solidFill>
                <a:cs typeface="Times New Roman" pitchFamily="18" charset="0"/>
              </a:rPr>
              <a:t>у детей любовь и уважение к членам семьи, показать ценность семьи для каждого </a:t>
            </a:r>
            <a:r>
              <a:rPr lang="ru-RU" sz="2800" b="1" dirty="0" smtClean="0">
                <a:solidFill>
                  <a:schemeClr val="tx2"/>
                </a:solidFill>
                <a:cs typeface="Times New Roman" pitchFamily="18" charset="0"/>
              </a:rPr>
              <a:t>человека;</a:t>
            </a:r>
            <a:endParaRPr lang="ru-RU" sz="2800" b="1" dirty="0">
              <a:solidFill>
                <a:schemeClr val="tx2"/>
              </a:solidFill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  <a:cs typeface="Times New Roman" pitchFamily="18" charset="0"/>
              </a:rPr>
              <a:t>Способствовать </a:t>
            </a:r>
            <a:r>
              <a:rPr lang="ru-RU" sz="2800" b="1" dirty="0">
                <a:solidFill>
                  <a:schemeClr val="tx2"/>
                </a:solidFill>
                <a:cs typeface="Times New Roman" pitchFamily="18" charset="0"/>
              </a:rPr>
              <a:t>активному вовлечению родителей в совместную деятельность с ребенком в условиях семьи и детского сада, а также сохранению и укреплению семейных ценностей.</a:t>
            </a:r>
          </a:p>
          <a:p>
            <a:endParaRPr lang="ru-RU" sz="28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956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32952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514194"/>
            <a:ext cx="6480720" cy="619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4400" b="1" u="sng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Этапы проекта: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 этап. Подготовительный.</a:t>
            </a:r>
            <a:endParaRPr lang="ru-RU" b="1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2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200" b="1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32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условий для проектной деятельности с детьми.</a:t>
            </a:r>
            <a:endParaRPr lang="ru-RU" sz="3200" b="1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Опрос детей по проблеме</a:t>
            </a:r>
            <a:endParaRPr lang="ru-RU" sz="3200" b="1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цели и задач</a:t>
            </a:r>
            <a:endParaRPr lang="ru-RU" sz="3200" b="1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sz="32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перспективного плана проекта</a:t>
            </a:r>
            <a:endParaRPr lang="ru-RU" sz="3200" b="1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для реализации проекта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15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458" y="276617"/>
            <a:ext cx="39444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ru-RU" sz="4400" b="1" u="sng" dirty="0" smtClean="0">
                <a:solidFill>
                  <a:schemeClr val="accent3">
                    <a:lumMod val="50000"/>
                  </a:schemeClr>
                </a:solidFill>
                <a:ea typeface="Times New Roman" panose="02020603050405020304" pitchFamily="18" charset="0"/>
              </a:rPr>
              <a:t>Основной этап:</a:t>
            </a:r>
            <a:endParaRPr lang="ru-RU" sz="4400" dirty="0">
              <a:solidFill>
                <a:schemeClr val="accent3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224" y="2986145"/>
            <a:ext cx="4332571" cy="343384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1700"/>
            <a:ext cx="4320480" cy="3506698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976802" y="5123423"/>
            <a:ext cx="3582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Речевое развитие</a:t>
            </a:r>
            <a:endParaRPr lang="ru-RU" sz="32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8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404665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7" y="680416"/>
            <a:ext cx="4899643" cy="3676210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15100"/>
            <a:ext cx="2983467" cy="3975469"/>
          </a:xfrm>
          <a:prstGeom prst="rect">
            <a:avLst/>
          </a:prstGeom>
          <a:effectLst>
            <a:softEdge rad="3302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61174" y="4654519"/>
            <a:ext cx="38630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Познавательное 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развитие</a:t>
            </a:r>
            <a:endParaRPr lang="ru-RU" sz="32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918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540568" y="336285"/>
            <a:ext cx="91707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         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Социально-коммуникативное развитие</a:t>
            </a:r>
            <a:endParaRPr lang="ru-RU" sz="3200" b="1" dirty="0">
              <a:solidFill>
                <a:schemeClr val="tx2"/>
              </a:solidFill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7172"/>
            <a:ext cx="3696496" cy="2774106"/>
          </a:xfrm>
          <a:prstGeom prst="rect">
            <a:avLst/>
          </a:prstGeom>
          <a:effectLst>
            <a:softEdge rad="381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906" y="806689"/>
            <a:ext cx="3689518" cy="2768869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907" y="3649158"/>
            <a:ext cx="3719874" cy="2703296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4127" y="3585564"/>
            <a:ext cx="3694951" cy="2766890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="" xmlns:p14="http://schemas.microsoft.com/office/powerpoint/2010/main" val="251334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00042"/>
            <a:ext cx="86206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Художественно-эстетическое развитие </a:t>
            </a:r>
            <a:endParaRPr lang="ru-RU" sz="3200" b="1" dirty="0">
              <a:solidFill>
                <a:schemeClr val="tx2"/>
              </a:solidFill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2" y="3286124"/>
            <a:ext cx="4377241" cy="3284984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000108"/>
            <a:ext cx="4366365" cy="3444767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3" name="Picture 2" descr="E:\ПРОЕКТ\фото\WhatsApp Image 2022-01-27 at 16.45.00 (4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285860"/>
            <a:ext cx="2714644" cy="2037256"/>
          </a:xfrm>
          <a:prstGeom prst="rect">
            <a:avLst/>
          </a:prstGeom>
          <a:noFill/>
        </p:spPr>
      </p:pic>
      <p:pic>
        <p:nvPicPr>
          <p:cNvPr id="1027" name="Picture 3" descr="E:\ПРОЕКТ\фото\WhatsApp Image 2022-01-27 at 16.44.59 (3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4357694"/>
            <a:ext cx="2571768" cy="2105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81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330</TotalTime>
  <Words>177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Пользователь</cp:lastModifiedBy>
  <cp:revision>31</cp:revision>
  <dcterms:created xsi:type="dcterms:W3CDTF">2018-03-04T14:02:32Z</dcterms:created>
  <dcterms:modified xsi:type="dcterms:W3CDTF">2022-01-28T04:11:15Z</dcterms:modified>
</cp:coreProperties>
</file>